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1" r:id="rId6"/>
  </p:sldMasterIdLst>
  <p:notesMasterIdLst>
    <p:notesMasterId r:id="rId87"/>
  </p:notesMasterIdLst>
  <p:handoutMasterIdLst>
    <p:handoutMasterId r:id="rId88"/>
  </p:handoutMasterIdLst>
  <p:sldIdLst>
    <p:sldId id="778" r:id="rId7"/>
    <p:sldId id="779" r:id="rId8"/>
    <p:sldId id="780" r:id="rId9"/>
    <p:sldId id="788" r:id="rId10"/>
    <p:sldId id="857" r:id="rId11"/>
    <p:sldId id="783" r:id="rId12"/>
    <p:sldId id="789" r:id="rId13"/>
    <p:sldId id="793" r:id="rId14"/>
    <p:sldId id="790" r:id="rId15"/>
    <p:sldId id="800" r:id="rId16"/>
    <p:sldId id="792" r:id="rId17"/>
    <p:sldId id="795" r:id="rId18"/>
    <p:sldId id="794" r:id="rId19"/>
    <p:sldId id="796" r:id="rId20"/>
    <p:sldId id="797" r:id="rId21"/>
    <p:sldId id="798" r:id="rId22"/>
    <p:sldId id="799" r:id="rId23"/>
    <p:sldId id="784" r:id="rId24"/>
    <p:sldId id="801" r:id="rId25"/>
    <p:sldId id="802" r:id="rId26"/>
    <p:sldId id="803" r:id="rId27"/>
    <p:sldId id="838" r:id="rId28"/>
    <p:sldId id="837" r:id="rId29"/>
    <p:sldId id="841" r:id="rId30"/>
    <p:sldId id="842" r:id="rId31"/>
    <p:sldId id="785" r:id="rId32"/>
    <p:sldId id="843" r:id="rId33"/>
    <p:sldId id="844" r:id="rId34"/>
    <p:sldId id="831" r:id="rId35"/>
    <p:sldId id="825" r:id="rId36"/>
    <p:sldId id="826" r:id="rId37"/>
    <p:sldId id="828" r:id="rId38"/>
    <p:sldId id="829" r:id="rId39"/>
    <p:sldId id="827" r:id="rId40"/>
    <p:sldId id="832" r:id="rId41"/>
    <p:sldId id="833" r:id="rId42"/>
    <p:sldId id="834" r:id="rId43"/>
    <p:sldId id="835" r:id="rId44"/>
    <p:sldId id="836" r:id="rId45"/>
    <p:sldId id="845" r:id="rId46"/>
    <p:sldId id="846" r:id="rId47"/>
    <p:sldId id="847" r:id="rId48"/>
    <p:sldId id="852" r:id="rId49"/>
    <p:sldId id="786" r:id="rId50"/>
    <p:sldId id="830" r:id="rId51"/>
    <p:sldId id="804" r:id="rId52"/>
    <p:sldId id="805" r:id="rId53"/>
    <p:sldId id="806" r:id="rId54"/>
    <p:sldId id="807" r:id="rId55"/>
    <p:sldId id="808" r:id="rId56"/>
    <p:sldId id="809" r:id="rId57"/>
    <p:sldId id="810" r:id="rId58"/>
    <p:sldId id="811" r:id="rId59"/>
    <p:sldId id="812" r:id="rId60"/>
    <p:sldId id="813" r:id="rId61"/>
    <p:sldId id="854" r:id="rId62"/>
    <p:sldId id="855" r:id="rId63"/>
    <p:sldId id="856" r:id="rId64"/>
    <p:sldId id="787" r:id="rId65"/>
    <p:sldId id="849" r:id="rId66"/>
    <p:sldId id="824" r:id="rId67"/>
    <p:sldId id="814" r:id="rId68"/>
    <p:sldId id="815" r:id="rId69"/>
    <p:sldId id="816" r:id="rId70"/>
    <p:sldId id="819" r:id="rId71"/>
    <p:sldId id="820" r:id="rId72"/>
    <p:sldId id="821" r:id="rId73"/>
    <p:sldId id="822" r:id="rId74"/>
    <p:sldId id="823" r:id="rId75"/>
    <p:sldId id="850" r:id="rId76"/>
    <p:sldId id="782" r:id="rId77"/>
    <p:sldId id="861" r:id="rId78"/>
    <p:sldId id="862" r:id="rId79"/>
    <p:sldId id="863" r:id="rId80"/>
    <p:sldId id="864" r:id="rId81"/>
    <p:sldId id="865" r:id="rId82"/>
    <p:sldId id="858" r:id="rId83"/>
    <p:sldId id="859" r:id="rId84"/>
    <p:sldId id="860" r:id="rId85"/>
    <p:sldId id="654" r:id="rId86"/>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969" autoAdjust="0"/>
    <p:restoredTop sz="82199" autoAdjust="0"/>
  </p:normalViewPr>
  <p:slideViewPr>
    <p:cSldViewPr snapToGrid="0">
      <p:cViewPr varScale="1">
        <p:scale>
          <a:sx n="185" d="100"/>
          <a:sy n="185" d="100"/>
        </p:scale>
        <p:origin x="1496" y="160"/>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p:scale>
        <a:sx n="140" d="100"/>
        <a:sy n="140" d="100"/>
      </p:scale>
      <p:origin x="0" y="10416"/>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Relationship Id="rId56" Type="http://schemas.openxmlformats.org/officeDocument/2006/relationships/slide" Target="slides/slide50.xml"/><Relationship Id="rId57" Type="http://schemas.openxmlformats.org/officeDocument/2006/relationships/slide" Target="slides/slide51.xml"/><Relationship Id="rId58" Type="http://schemas.openxmlformats.org/officeDocument/2006/relationships/slide" Target="slides/slide52.xml"/><Relationship Id="rId59" Type="http://schemas.openxmlformats.org/officeDocument/2006/relationships/slide" Target="slides/slide53.xml"/><Relationship Id="rId70" Type="http://schemas.openxmlformats.org/officeDocument/2006/relationships/slide" Target="slides/slide64.xml"/><Relationship Id="rId71" Type="http://schemas.openxmlformats.org/officeDocument/2006/relationships/slide" Target="slides/slide65.xml"/><Relationship Id="rId72" Type="http://schemas.openxmlformats.org/officeDocument/2006/relationships/slide" Target="slides/slide66.xml"/><Relationship Id="rId73" Type="http://schemas.openxmlformats.org/officeDocument/2006/relationships/slide" Target="slides/slide67.xml"/><Relationship Id="rId74" Type="http://schemas.openxmlformats.org/officeDocument/2006/relationships/slide" Target="slides/slide68.xml"/><Relationship Id="rId75" Type="http://schemas.openxmlformats.org/officeDocument/2006/relationships/slide" Target="slides/slide69.xml"/><Relationship Id="rId76" Type="http://schemas.openxmlformats.org/officeDocument/2006/relationships/slide" Target="slides/slide70.xml"/><Relationship Id="rId77" Type="http://schemas.openxmlformats.org/officeDocument/2006/relationships/slide" Target="slides/slide71.xml"/><Relationship Id="rId78" Type="http://schemas.openxmlformats.org/officeDocument/2006/relationships/slide" Target="slides/slide72.xml"/><Relationship Id="rId79" Type="http://schemas.openxmlformats.org/officeDocument/2006/relationships/slide" Target="slides/slide73.xml"/><Relationship Id="rId90" Type="http://schemas.openxmlformats.org/officeDocument/2006/relationships/viewProps" Target="viewProps.xml"/><Relationship Id="rId91" Type="http://schemas.openxmlformats.org/officeDocument/2006/relationships/theme" Target="theme/theme1.xml"/><Relationship Id="rId92" Type="http://schemas.openxmlformats.org/officeDocument/2006/relationships/tableStyles" Target="tableStyles.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60" Type="http://schemas.openxmlformats.org/officeDocument/2006/relationships/slide" Target="slides/slide54.xml"/><Relationship Id="rId61" Type="http://schemas.openxmlformats.org/officeDocument/2006/relationships/slide" Target="slides/slide55.xml"/><Relationship Id="rId62" Type="http://schemas.openxmlformats.org/officeDocument/2006/relationships/slide" Target="slides/slide56.xml"/><Relationship Id="rId63" Type="http://schemas.openxmlformats.org/officeDocument/2006/relationships/slide" Target="slides/slide57.xml"/><Relationship Id="rId64" Type="http://schemas.openxmlformats.org/officeDocument/2006/relationships/slide" Target="slides/slide58.xml"/><Relationship Id="rId65" Type="http://schemas.openxmlformats.org/officeDocument/2006/relationships/slide" Target="slides/slide59.xml"/><Relationship Id="rId66" Type="http://schemas.openxmlformats.org/officeDocument/2006/relationships/slide" Target="slides/slide60.xml"/><Relationship Id="rId67" Type="http://schemas.openxmlformats.org/officeDocument/2006/relationships/slide" Target="slides/slide61.xml"/><Relationship Id="rId68" Type="http://schemas.openxmlformats.org/officeDocument/2006/relationships/slide" Target="slides/slide62.xml"/><Relationship Id="rId69" Type="http://schemas.openxmlformats.org/officeDocument/2006/relationships/slide" Target="slides/slide63.xml"/><Relationship Id="rId80" Type="http://schemas.openxmlformats.org/officeDocument/2006/relationships/slide" Target="slides/slide74.xml"/><Relationship Id="rId81" Type="http://schemas.openxmlformats.org/officeDocument/2006/relationships/slide" Target="slides/slide75.xml"/><Relationship Id="rId82" Type="http://schemas.openxmlformats.org/officeDocument/2006/relationships/slide" Target="slides/slide76.xml"/><Relationship Id="rId83" Type="http://schemas.openxmlformats.org/officeDocument/2006/relationships/slide" Target="slides/slide77.xml"/><Relationship Id="rId84" Type="http://schemas.openxmlformats.org/officeDocument/2006/relationships/slide" Target="slides/slide78.xml"/><Relationship Id="rId85" Type="http://schemas.openxmlformats.org/officeDocument/2006/relationships/slide" Target="slides/slide79.xml"/><Relationship Id="rId86" Type="http://schemas.openxmlformats.org/officeDocument/2006/relationships/slide" Target="slides/slide80.xml"/><Relationship Id="rId87" Type="http://schemas.openxmlformats.org/officeDocument/2006/relationships/notesMaster" Target="notesMasters/notesMaster1.xml"/><Relationship Id="rId88" Type="http://schemas.openxmlformats.org/officeDocument/2006/relationships/handoutMaster" Target="handoutMasters/handoutMaster1.xml"/><Relationship Id="rId8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7/7/15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0.jpg>
</file>

<file path=ppt/media/image11.png>
</file>

<file path=ppt/media/image12.png>
</file>

<file path=ppt/media/image13.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3.png>
</file>

<file path=ppt/media/image34.png>
</file>

<file path=ppt/media/image35.jp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g>
</file>

<file path=ppt/media/image46.png>
</file>

<file path=ppt/media/image47.png>
</file>

<file path=ppt/media/image48.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7/7/15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4184ABB7-2538-4DA8-837C-1631AA9C3786}"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840526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Apps are first-class principals in SharePoint</a:t>
            </a:r>
          </a:p>
          <a:p>
            <a:r>
              <a:rPr lang="en-US" dirty="0" smtClean="0"/>
              <a:t>They have an identifier and permissions, which</a:t>
            </a:r>
            <a:r>
              <a:rPr lang="en-US" baseline="0" dirty="0" smtClean="0"/>
              <a:t> are tracked in SharePoint through the registration and installation process</a:t>
            </a:r>
            <a:endParaRPr lang="en-US" dirty="0"/>
          </a:p>
        </p:txBody>
      </p:sp>
      <p:sp>
        <p:nvSpPr>
          <p:cNvPr id="4" name="Date Placeholder 3"/>
          <p:cNvSpPr>
            <a:spLocks noGrp="1"/>
          </p:cNvSpPr>
          <p:nvPr>
            <p:ph type="dt" idx="10"/>
          </p:nvPr>
        </p:nvSpPr>
        <p:spPr/>
        <p:txBody>
          <a:bodyPr/>
          <a:lstStyle/>
          <a:p>
            <a:fld id="{E1069F9F-5C72-40FE-A962-D85A4E6A7779}"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573664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Apps must be registered with SharePoint. This page will generate a new client ID and secret for the app. If deployed to Azure, use that information to fill out the rest of the form.</a:t>
            </a:r>
            <a:endParaRPr lang="en-US" dirty="0"/>
          </a:p>
        </p:txBody>
      </p:sp>
      <p:sp>
        <p:nvSpPr>
          <p:cNvPr id="4" name="Date Placeholder 3"/>
          <p:cNvSpPr>
            <a:spLocks noGrp="1"/>
          </p:cNvSpPr>
          <p:nvPr>
            <p:ph type="dt" idx="10"/>
          </p:nvPr>
        </p:nvSpPr>
        <p:spPr/>
        <p:txBody>
          <a:bodyPr/>
          <a:lstStyle/>
          <a:p>
            <a:fld id="{130F6A78-FCFE-4D45-B005-38A37DBDA5FF}"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041535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8A515E4B-48A0-498D-B44A-AAB8296969D7}"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655381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902880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2909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Abstracts the management of tokens to make it easier</a:t>
            </a:r>
            <a:endParaRPr lang="en-US" dirty="0"/>
          </a:p>
        </p:txBody>
      </p:sp>
      <p:sp>
        <p:nvSpPr>
          <p:cNvPr id="4" name="Date Placeholder 3"/>
          <p:cNvSpPr>
            <a:spLocks noGrp="1"/>
          </p:cNvSpPr>
          <p:nvPr>
            <p:ph type="dt" idx="10"/>
          </p:nvPr>
        </p:nvSpPr>
        <p:spPr/>
        <p:txBody>
          <a:bodyPr/>
          <a:lstStyle/>
          <a:p>
            <a:fld id="{65036D97-0781-4CB4-8310-DBE67BB75DC2}"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351898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8A515E4B-48A0-498D-B44A-AAB8296969D7}"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2518204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329371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86403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900" kern="1200" dirty="0" smtClean="0">
                <a:solidFill>
                  <a:schemeClr val="tx1"/>
                </a:solidFill>
                <a:effectLst/>
                <a:latin typeface="Segoe UI Light" pitchFamily="34" charset="0"/>
                <a:ea typeface="+mn-ea"/>
                <a:cs typeface="+mn-cs"/>
              </a:rPr>
              <a:t>What new APIs are available, in preview, in the Office 365 Platform</a:t>
            </a:r>
          </a:p>
          <a:p>
            <a:pPr lvl="0"/>
            <a:r>
              <a:rPr lang="en-US" sz="900" kern="1200" dirty="0" smtClean="0">
                <a:solidFill>
                  <a:schemeClr val="tx1"/>
                </a:solidFill>
                <a:effectLst/>
                <a:latin typeface="Segoe UI Light" pitchFamily="34" charset="0"/>
                <a:ea typeface="+mn-ea"/>
                <a:cs typeface="+mn-cs"/>
              </a:rPr>
              <a:t>How to use these API’s in your platform of choice</a:t>
            </a:r>
          </a:p>
          <a:p>
            <a:pPr lvl="0"/>
            <a:r>
              <a:rPr lang="en-US" sz="900" kern="1200" dirty="0" smtClean="0">
                <a:solidFill>
                  <a:schemeClr val="tx1"/>
                </a:solidFill>
                <a:effectLst/>
                <a:latin typeface="Segoe UI Light" pitchFamily="34" charset="0"/>
                <a:ea typeface="+mn-ea"/>
                <a:cs typeface="+mn-cs"/>
              </a:rPr>
              <a:t>Some sample business scenarios for leveraging these API’s</a:t>
            </a:r>
          </a:p>
          <a:p>
            <a:r>
              <a:rPr lang="en-US" sz="900" kern="1200" cap="all" dirty="0" smtClean="0">
                <a:solidFill>
                  <a:schemeClr val="tx1"/>
                </a:solidFill>
                <a:effectLst/>
                <a:latin typeface="Segoe UI Light" pitchFamily="34" charset="0"/>
                <a:ea typeface="+mn-ea"/>
                <a:cs typeface="+mn-cs"/>
              </a:rPr>
              <a:t>Level:</a:t>
            </a:r>
            <a:r>
              <a:rPr lang="en-US" sz="900" kern="1200" dirty="0" smtClean="0">
                <a:solidFill>
                  <a:schemeClr val="tx1"/>
                </a:solidFill>
                <a:effectLst/>
                <a:latin typeface="Segoe UI Light" pitchFamily="34" charset="0"/>
                <a:ea typeface="+mn-ea"/>
                <a:cs typeface="+mn-cs"/>
              </a:rPr>
              <a:t> Intermediate</a:t>
            </a:r>
          </a:p>
          <a:p>
            <a:r>
              <a:rPr lang="en-US" sz="900" kern="1200" cap="all" dirty="0" smtClean="0">
                <a:solidFill>
                  <a:schemeClr val="tx1"/>
                </a:solidFill>
                <a:effectLst/>
                <a:latin typeface="Segoe UI Light" pitchFamily="34" charset="0"/>
                <a:ea typeface="+mn-ea"/>
                <a:cs typeface="+mn-cs"/>
              </a:rPr>
              <a:t>Audience:</a:t>
            </a:r>
            <a:r>
              <a:rPr lang="en-US" sz="900" kern="1200" dirty="0" smtClean="0">
                <a:solidFill>
                  <a:schemeClr val="tx1"/>
                </a:solidFill>
                <a:effectLst/>
                <a:latin typeface="Segoe UI Light" pitchFamily="34" charset="0"/>
                <a:ea typeface="+mn-ea"/>
                <a:cs typeface="+mn-cs"/>
              </a:rPr>
              <a:t> Developer Essentials</a:t>
            </a:r>
          </a:p>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7/7/15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457860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7508268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196545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844943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6843405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3881933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heart of </a:t>
            </a:r>
            <a:r>
              <a:rPr lang="en-US" smtClean="0"/>
              <a:t>the Office 365 </a:t>
            </a:r>
            <a:r>
              <a:rPr lang="en-US" dirty="0" smtClean="0"/>
              <a:t>APIs is the discovery service</a:t>
            </a:r>
          </a:p>
          <a:p>
            <a:r>
              <a:rPr lang="en-US" dirty="0" smtClean="0"/>
              <a:t>Discovery services allow you to locate the e resource you want to utilize</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7/7/15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56</a:t>
            </a:fld>
            <a:endParaRPr lang="en-US" dirty="0"/>
          </a:p>
        </p:txBody>
      </p:sp>
    </p:spTree>
    <p:extLst>
      <p:ext uri="{BB962C8B-B14F-4D97-AF65-F5344CB8AC3E}">
        <p14:creationId xmlns:p14="http://schemas.microsoft.com/office/powerpoint/2010/main" val="8989224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Oauth</a:t>
            </a:r>
            <a:r>
              <a:rPr lang="en-US" dirty="0" smtClean="0"/>
              <a:t> controller should be used in scenarios where you need to customize how tokens are handled. For example, you might want</a:t>
            </a:r>
            <a:r>
              <a:rPr lang="en-US" baseline="0" dirty="0" smtClean="0"/>
              <a:t> to save them to a database and make them available across sessions.</a:t>
            </a:r>
            <a:endParaRPr lang="en-US" dirty="0"/>
          </a:p>
        </p:txBody>
      </p:sp>
      <p:sp>
        <p:nvSpPr>
          <p:cNvPr id="4" name="Date Placeholder 3"/>
          <p:cNvSpPr>
            <a:spLocks noGrp="1"/>
          </p:cNvSpPr>
          <p:nvPr>
            <p:ph type="dt" idx="10"/>
          </p:nvPr>
        </p:nvSpPr>
        <p:spPr/>
        <p:txBody>
          <a:bodyPr/>
          <a:lstStyle/>
          <a:p>
            <a:fld id="{2FB72B3C-19A5-40A1-B772-DE16D35E262B}"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74179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8A515E4B-48A0-498D-B44A-AAB8296969D7}"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410089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70342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Azure Active Directory is a comprehensive identity and access management cloud solution. It combines core directory services, advanced identity governance, security, and application access management. Azure AD also offers developers an identity management platform to deliver access control to their applications, based on centralized policy and rules.</a:t>
            </a:r>
            <a:endParaRPr lang="en-US" dirty="0"/>
          </a:p>
        </p:txBody>
      </p:sp>
      <p:sp>
        <p:nvSpPr>
          <p:cNvPr id="4" name="Date Placeholder 3"/>
          <p:cNvSpPr>
            <a:spLocks noGrp="1"/>
          </p:cNvSpPr>
          <p:nvPr>
            <p:ph type="dt" idx="10"/>
          </p:nvPr>
        </p:nvSpPr>
        <p:spPr/>
        <p:txBody>
          <a:bodyPr/>
          <a:lstStyle/>
          <a:p>
            <a:fld id="{CA454356-7988-4E39-B534-EC35F7CCC11C}"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608135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957172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268746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1125214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069758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676707B7-EE71-47B8-B3DA-B599B395A08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777563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Oauth</a:t>
            </a:r>
            <a:r>
              <a:rPr lang="en-US" dirty="0" smtClean="0"/>
              <a:t> controller needs you to provide a redirect URL and it will give back </a:t>
            </a:r>
            <a:r>
              <a:rPr lang="en-US" smtClean="0"/>
              <a:t>the authorization </a:t>
            </a:r>
            <a:r>
              <a:rPr lang="en-US" dirty="0" smtClean="0"/>
              <a:t>URL</a:t>
            </a:r>
            <a:endParaRPr lang="en-US" dirty="0"/>
          </a:p>
        </p:txBody>
      </p:sp>
      <p:sp>
        <p:nvSpPr>
          <p:cNvPr id="4" name="Date Placeholder 3"/>
          <p:cNvSpPr>
            <a:spLocks noGrp="1"/>
          </p:cNvSpPr>
          <p:nvPr>
            <p:ph type="dt" idx="10"/>
          </p:nvPr>
        </p:nvSpPr>
        <p:spPr/>
        <p:txBody>
          <a:bodyPr/>
          <a:lstStyle/>
          <a:p>
            <a:fld id="{1B4EBD05-8EBB-4AB3-A4B2-2126F6DCC32D}"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801502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7/7/15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77</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3775644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7/7/15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80</a:t>
            </a:fld>
            <a:endParaRPr lang="en-US" dirty="0"/>
          </a:p>
        </p:txBody>
      </p:sp>
    </p:spTree>
    <p:extLst>
      <p:ext uri="{BB962C8B-B14F-4D97-AF65-F5344CB8AC3E}">
        <p14:creationId xmlns:p14="http://schemas.microsoft.com/office/powerpoint/2010/main" val="3695926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organizational account is an extension of your computer network that someone from your organization, typically an administrator from your IT department, sets up with Microsoft to provide their users with access to paid Web services or applications hosted in the cloud. For the administrator to provide access to users, they must first create individual user accounts in Windows Azure Active Directory (Windows Azure AD), specify which licensed services the account can access, and then assign each person their individual user ID and password so they can sign in to those services for which they have been assigned licenses to. User accounts stored in Windows Azure AD are referred to as organizational accounts. </a:t>
            </a:r>
            <a:endParaRPr lang="en-US" dirty="0"/>
          </a:p>
        </p:txBody>
      </p:sp>
      <p:sp>
        <p:nvSpPr>
          <p:cNvPr id="4" name="Date Placeholder 3"/>
          <p:cNvSpPr>
            <a:spLocks noGrp="1"/>
          </p:cNvSpPr>
          <p:nvPr>
            <p:ph type="dt" idx="10"/>
          </p:nvPr>
        </p:nvSpPr>
        <p:spPr/>
        <p:txBody>
          <a:bodyPr/>
          <a:lstStyle/>
          <a:p>
            <a:fld id="{61C5B620-E71B-4653-A37F-A929320C435E}"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96397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not required to link the Office 365 Directory to an Azure subscription</a:t>
            </a:r>
          </a:p>
          <a:p>
            <a:r>
              <a:rPr lang="en-US" dirty="0" smtClean="0"/>
              <a:t>for simply creating provider-hosted apps, but it makes life a bit easier</a:t>
            </a:r>
          </a:p>
          <a:p>
            <a:r>
              <a:rPr lang="en-US" dirty="0" smtClean="0"/>
              <a:t>and opens up the ability to call into Office 365 from other applications.</a:t>
            </a:r>
          </a:p>
          <a:p>
            <a:endParaRPr lang="en-US" dirty="0"/>
          </a:p>
        </p:txBody>
      </p:sp>
      <p:sp>
        <p:nvSpPr>
          <p:cNvPr id="4" name="Date Placeholder 3"/>
          <p:cNvSpPr>
            <a:spLocks noGrp="1"/>
          </p:cNvSpPr>
          <p:nvPr>
            <p:ph type="dt" idx="10"/>
          </p:nvPr>
        </p:nvSpPr>
        <p:spPr/>
        <p:txBody>
          <a:bodyPr/>
          <a:lstStyle/>
          <a:p>
            <a:fld id="{BBA7F52A-B8F7-43B0-8B42-741D53CB577A}"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58293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OAuth</a:t>
            </a:r>
            <a:r>
              <a:rPr lang="en-US" dirty="0" smtClean="0"/>
              <a:t> provides a simple mechanism for end-users to grant a third party access to their data and resources without sharing their passwords. </a:t>
            </a:r>
          </a:p>
          <a:p>
            <a:r>
              <a:rPr lang="en-US" dirty="0" smtClean="0"/>
              <a:t>It also enables the user to grant access limited by scope and duration.</a:t>
            </a:r>
            <a:endParaRPr lang="en-US" dirty="0"/>
          </a:p>
        </p:txBody>
      </p:sp>
      <p:sp>
        <p:nvSpPr>
          <p:cNvPr id="4" name="Date Placeholder 3"/>
          <p:cNvSpPr>
            <a:spLocks noGrp="1"/>
          </p:cNvSpPr>
          <p:nvPr>
            <p:ph type="dt" idx="10"/>
          </p:nvPr>
        </p:nvSpPr>
        <p:spPr/>
        <p:txBody>
          <a:bodyPr/>
          <a:lstStyle/>
          <a:p>
            <a:fld id="{7A5C1551-8DBF-450A-B3B4-597F4F42AC44}"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314096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Client</a:t>
            </a:r>
          </a:p>
          <a:p>
            <a:r>
              <a:rPr lang="en-US" dirty="0" smtClean="0"/>
              <a:t>An application making requests to access protected resources on behalf of the resource owner and with its authorization. This role is defined independently from how it is implemented. It has the same meaning whether is </a:t>
            </a:r>
            <a:r>
              <a:rPr lang="en-US" dirty="0" err="1" smtClean="0"/>
              <a:t>is</a:t>
            </a:r>
            <a:r>
              <a:rPr lang="en-US" dirty="0" smtClean="0"/>
              <a:t> implemented as an application that executes on a server computer, a desktop computer, or a mobile device). In Concur, the client is referred to as a partner application.</a:t>
            </a:r>
          </a:p>
          <a:p>
            <a:endParaRPr lang="en-US" dirty="0" smtClean="0"/>
          </a:p>
          <a:p>
            <a:r>
              <a:rPr lang="en-US" dirty="0" smtClean="0"/>
              <a:t>Resource owner</a:t>
            </a:r>
          </a:p>
          <a:p>
            <a:r>
              <a:rPr lang="en-US" dirty="0" smtClean="0"/>
              <a:t>An entity capable of granting access to a protected resource. This is generally an end user.</a:t>
            </a:r>
          </a:p>
          <a:p>
            <a:endParaRPr lang="en-US" dirty="0" smtClean="0"/>
          </a:p>
          <a:p>
            <a:r>
              <a:rPr lang="en-US" dirty="0" smtClean="0"/>
              <a:t>Resource server</a:t>
            </a:r>
          </a:p>
          <a:p>
            <a:r>
              <a:rPr lang="en-US" dirty="0" smtClean="0"/>
              <a:t>A server hosting the protected resources of the resource owner, capable of accepting and responding to API requests using access tokens.</a:t>
            </a:r>
          </a:p>
          <a:p>
            <a:endParaRPr lang="en-US" dirty="0" smtClean="0"/>
          </a:p>
          <a:p>
            <a:r>
              <a:rPr lang="en-US" dirty="0" smtClean="0"/>
              <a:t>Authorization server</a:t>
            </a:r>
          </a:p>
          <a:p>
            <a:r>
              <a:rPr lang="en-US" dirty="0" smtClean="0"/>
              <a:t>A server issuing access tokens to the client after successfully authenticating the resource owner and obtaining authorization.</a:t>
            </a:r>
            <a:endParaRPr lang="en-US" dirty="0"/>
          </a:p>
        </p:txBody>
      </p:sp>
      <p:sp>
        <p:nvSpPr>
          <p:cNvPr id="4" name="Date Placeholder 3"/>
          <p:cNvSpPr>
            <a:spLocks noGrp="1"/>
          </p:cNvSpPr>
          <p:nvPr>
            <p:ph type="dt" idx="10"/>
          </p:nvPr>
        </p:nvSpPr>
        <p:spPr/>
        <p:txBody>
          <a:bodyPr/>
          <a:lstStyle/>
          <a:p>
            <a:fld id="{3BC8CC0E-121B-4488-9618-3397B77BEEEB}"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446867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Client ID is a unique identifier</a:t>
            </a:r>
          </a:p>
          <a:p>
            <a:r>
              <a:rPr lang="en-US" dirty="0" smtClean="0"/>
              <a:t>Client Secret is shared between the app and the authorization server</a:t>
            </a:r>
          </a:p>
          <a:p>
            <a:r>
              <a:rPr lang="en-US" dirty="0" smtClean="0"/>
              <a:t>Forms the basis for apps as first-class principals</a:t>
            </a:r>
            <a:endParaRPr lang="en-US" dirty="0"/>
          </a:p>
        </p:txBody>
      </p:sp>
      <p:sp>
        <p:nvSpPr>
          <p:cNvPr id="4" name="Date Placeholder 3"/>
          <p:cNvSpPr>
            <a:spLocks noGrp="1"/>
          </p:cNvSpPr>
          <p:nvPr>
            <p:ph type="dt" idx="10"/>
          </p:nvPr>
        </p:nvSpPr>
        <p:spPr/>
        <p:txBody>
          <a:bodyPr/>
          <a:lstStyle/>
          <a:p>
            <a:fld id="{89A7E491-81C3-4F59-9A1B-8E9BA4671E1E}"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7422030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a:t>
            </a:r>
            <a:r>
              <a:rPr lang="en-US" dirty="0" err="1" smtClean="0"/>
              <a:t>OAuth</a:t>
            </a:r>
            <a:r>
              <a:rPr lang="en-US" dirty="0" smtClean="0"/>
              <a:t> 2.0 model, access to protected resources is done using access tokens —an object with a specific scope, lifetime, and other access attributes. </a:t>
            </a:r>
            <a:r>
              <a:rPr lang="en-US" dirty="0" err="1" smtClean="0"/>
              <a:t>OAuth</a:t>
            </a:r>
            <a:r>
              <a:rPr lang="en-US" dirty="0" smtClean="0"/>
              <a:t> access tokens are sometimes compared to valet keys. In the same way as a valet key gives restricted access to a car, allowing a valet to drive it but not open the trunk or the glove compartment, the access token allows a client application restricted access to a user’s data at a resource server via tokens issued by an authorization server in response to the user authorizing access.</a:t>
            </a:r>
          </a:p>
          <a:p>
            <a:endParaRPr lang="en-US" dirty="0" smtClean="0"/>
          </a:p>
          <a:p>
            <a:r>
              <a:rPr lang="en-US" dirty="0" smtClean="0"/>
              <a:t>With </a:t>
            </a:r>
            <a:r>
              <a:rPr lang="en-US" dirty="0" err="1" smtClean="0"/>
              <a:t>OAuth</a:t>
            </a:r>
            <a:r>
              <a:rPr lang="en-US" dirty="0" smtClean="0"/>
              <a:t> 2.0, a third-party application does not use the resource owner's credentials to access protected resources. Instead, the third-party application obtains an access token. Access tokens are issued to third-party clients by an authorization server with the approval of the resource owner. The client uses the access token to access the protected resources hosted by the resource server.</a:t>
            </a:r>
          </a:p>
          <a:p>
            <a:endParaRPr lang="en-US" dirty="0"/>
          </a:p>
        </p:txBody>
      </p:sp>
      <p:sp>
        <p:nvSpPr>
          <p:cNvPr id="4" name="Date Placeholder 3"/>
          <p:cNvSpPr>
            <a:spLocks noGrp="1"/>
          </p:cNvSpPr>
          <p:nvPr>
            <p:ph type="dt" idx="10"/>
          </p:nvPr>
        </p:nvSpPr>
        <p:spPr/>
        <p:txBody>
          <a:bodyPr/>
          <a:lstStyle/>
          <a:p>
            <a:fld id="{E18369E4-77BE-4358-8410-33F33BA75378}" type="datetime1">
              <a:rPr lang="en-US" smtClean="0"/>
              <a:t>7/7/15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26173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jpg"/><Relationship Id="rId3" Type="http://schemas.openxmlformats.org/officeDocument/2006/relationships/image" Target="../media/image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jpg"/><Relationship Id="rId3" Type="http://schemas.openxmlformats.org/officeDocument/2006/relationships/image" Target="../media/image9.jp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jp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83548434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803327927"/>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893216813"/>
      </p:ext>
    </p:extLst>
  </p:cSld>
  <p:clrMapOvr>
    <a:masterClrMapping/>
  </p:clrMapOvr>
  <p:transition>
    <p:fade/>
  </p:transition>
  <p:timing>
    <p:tnLst>
      <p:par>
        <p:cTn id="1" dur="indefinite" restart="never" nodeType="tmRoot"/>
      </p:par>
    </p:tnLst>
  </p:timing>
  <p:hf hdr="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3147" y="76200"/>
            <a:ext cx="11477810" cy="838200"/>
          </a:xfrm>
        </p:spPr>
        <p:txBody>
          <a:bodyPr/>
          <a:lstStyle>
            <a:lvl1pPr>
              <a:defRPr/>
            </a:lvl1pPr>
          </a:lstStyle>
          <a:p>
            <a:r>
              <a:rPr lang="en-US" dirty="0" smtClean="0"/>
              <a:t>Slide Title</a:t>
            </a:r>
            <a:endParaRPr lang="en-US" dirty="0"/>
          </a:p>
        </p:txBody>
      </p:sp>
      <p:sp>
        <p:nvSpPr>
          <p:cNvPr id="3" name="Content Placeholder 2"/>
          <p:cNvSpPr>
            <a:spLocks noGrp="1"/>
          </p:cNvSpPr>
          <p:nvPr>
            <p:ph idx="1" hasCustomPrompt="1"/>
          </p:nvPr>
        </p:nvSpPr>
        <p:spPr>
          <a:xfrm>
            <a:off x="507868" y="1447800"/>
            <a:ext cx="11173090" cy="5181600"/>
          </a:xfrm>
        </p:spPr>
        <p:txBody>
          <a:bodyPr/>
          <a:lstStyle>
            <a:lvl1pPr marL="347663" indent="-347663">
              <a:spcBef>
                <a:spcPts val="600"/>
              </a:spcBef>
              <a:spcAft>
                <a:spcPts val="200"/>
              </a:spcAft>
              <a:buFont typeface="Arial" pitchFamily="34" charset="0"/>
              <a:buChar char="•"/>
              <a:defRPr>
                <a:latin typeface="+mn-lt"/>
              </a:defRPr>
            </a:lvl1pPr>
            <a:lvl2pPr>
              <a:spcBef>
                <a:spcPts val="300"/>
              </a:spcBef>
              <a:spcAft>
                <a:spcPts val="300"/>
              </a:spcAft>
              <a:defRPr>
                <a:latin typeface="+mn-lt"/>
              </a:defRPr>
            </a:lvl2pPr>
            <a:lvl3pPr marL="679450" indent="0">
              <a:buFont typeface="Arial" pitchFamily="34" charset="0"/>
              <a:buNone/>
              <a:defRPr b="0">
                <a:latin typeface="Lucida Console" panose="020B0609040504020204" pitchFamily="49" charset="0"/>
              </a:defRPr>
            </a:lvl3pPr>
            <a:lvl4pPr marL="968375" indent="-285750">
              <a:buFont typeface="Arial" pitchFamily="34" charset="0"/>
              <a:buChar char="•"/>
              <a:defRPr/>
            </a:lvl4pPr>
            <a:lvl5pPr marL="965200" indent="-285750">
              <a:buFont typeface="Arial" pitchFamily="34" charset="0"/>
              <a:buChar char="•"/>
              <a:defRPr/>
            </a:lvl5pPr>
          </a:lstStyle>
          <a:p>
            <a:pPr lvl="0"/>
            <a:r>
              <a:rPr lang="en-US" dirty="0" smtClean="0"/>
              <a:t>First level</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680019373"/>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lank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Slide Title</a:t>
            </a:r>
            <a:endParaRPr lang="en-US" dirty="0"/>
          </a:p>
        </p:txBody>
      </p:sp>
    </p:spTree>
    <p:extLst>
      <p:ext uri="{BB962C8B-B14F-4D97-AF65-F5344CB8AC3E}">
        <p14:creationId xmlns:p14="http://schemas.microsoft.com/office/powerpoint/2010/main" val="31622671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25063620"/>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131972425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6199564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0356351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2925883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34559760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36061838"/>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746873605"/>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114594822"/>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912743175"/>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59107296"/>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27816562"/>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37772001"/>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17162385"/>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18922819"/>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85347274"/>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33566959"/>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90924781"/>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39532310"/>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27921556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799099595"/>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893063344"/>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152476247"/>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951602613"/>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838305365"/>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227340099"/>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1378773397"/>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9632258"/>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7432247"/>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326383"/>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8180239"/>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66172619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91145244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4252228549"/>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5463690"/>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9.xml"/><Relationship Id="rId12" Type="http://schemas.openxmlformats.org/officeDocument/2006/relationships/slideLayout" Target="../slideLayouts/slideLayout40.xml"/><Relationship Id="rId13" Type="http://schemas.openxmlformats.org/officeDocument/2006/relationships/theme" Target="../theme/theme2.xml"/><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slideLayout" Target="../slideLayouts/slideLayout31.xml"/><Relationship Id="rId4" Type="http://schemas.openxmlformats.org/officeDocument/2006/relationships/slideLayout" Target="../slideLayouts/slideLayout32.xml"/><Relationship Id="rId5" Type="http://schemas.openxmlformats.org/officeDocument/2006/relationships/slideLayout" Target="../slideLayouts/slideLayout33.xml"/><Relationship Id="rId6" Type="http://schemas.openxmlformats.org/officeDocument/2006/relationships/slideLayout" Target="../slideLayouts/slideLayout34.xml"/><Relationship Id="rId7" Type="http://schemas.openxmlformats.org/officeDocument/2006/relationships/slideLayout" Target="../slideLayouts/slideLayout35.xml"/><Relationship Id="rId8" Type="http://schemas.openxmlformats.org/officeDocument/2006/relationships/slideLayout" Target="../slideLayouts/slideLayout36.xml"/><Relationship Id="rId9" Type="http://schemas.openxmlformats.org/officeDocument/2006/relationships/slideLayout" Target="../slideLayouts/slideLayout37.xml"/><Relationship Id="rId10" Type="http://schemas.openxmlformats.org/officeDocument/2006/relationships/slideLayout" Target="../slideLayouts/slideLayout38.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60.xml"/><Relationship Id="rId21" Type="http://schemas.openxmlformats.org/officeDocument/2006/relationships/slideLayout" Target="../slideLayouts/slideLayout61.xml"/><Relationship Id="rId22" Type="http://schemas.openxmlformats.org/officeDocument/2006/relationships/slideLayout" Target="../slideLayouts/slideLayout62.xml"/><Relationship Id="rId23" Type="http://schemas.openxmlformats.org/officeDocument/2006/relationships/slideLayout" Target="../slideLayouts/slideLayout63.xml"/><Relationship Id="rId24" Type="http://schemas.openxmlformats.org/officeDocument/2006/relationships/slideLayout" Target="../slideLayouts/slideLayout64.xml"/><Relationship Id="rId25" Type="http://schemas.openxmlformats.org/officeDocument/2006/relationships/slideLayout" Target="../slideLayouts/slideLayout65.xml"/><Relationship Id="rId26" Type="http://schemas.openxmlformats.org/officeDocument/2006/relationships/slideLayout" Target="../slideLayouts/slideLayout66.xml"/><Relationship Id="rId27" Type="http://schemas.openxmlformats.org/officeDocument/2006/relationships/slideLayout" Target="../slideLayouts/slideLayout67.xml"/><Relationship Id="rId28" Type="http://schemas.openxmlformats.org/officeDocument/2006/relationships/slideLayout" Target="../slideLayouts/slideLayout68.xml"/><Relationship Id="rId29" Type="http://schemas.openxmlformats.org/officeDocument/2006/relationships/slideLayout" Target="../slideLayouts/slideLayout69.xml"/><Relationship Id="rId1" Type="http://schemas.openxmlformats.org/officeDocument/2006/relationships/slideLayout" Target="../slideLayouts/slideLayout41.xml"/><Relationship Id="rId2" Type="http://schemas.openxmlformats.org/officeDocument/2006/relationships/slideLayout" Target="../slideLayouts/slideLayout42.xml"/><Relationship Id="rId3" Type="http://schemas.openxmlformats.org/officeDocument/2006/relationships/slideLayout" Target="../slideLayouts/slideLayout43.xml"/><Relationship Id="rId4" Type="http://schemas.openxmlformats.org/officeDocument/2006/relationships/slideLayout" Target="../slideLayouts/slideLayout44.xml"/><Relationship Id="rId5" Type="http://schemas.openxmlformats.org/officeDocument/2006/relationships/slideLayout" Target="../slideLayouts/slideLayout45.xml"/><Relationship Id="rId30" Type="http://schemas.openxmlformats.org/officeDocument/2006/relationships/slideLayout" Target="../slideLayouts/slideLayout70.xml"/><Relationship Id="rId31" Type="http://schemas.openxmlformats.org/officeDocument/2006/relationships/slideLayout" Target="../slideLayouts/slideLayout71.xml"/><Relationship Id="rId32" Type="http://schemas.openxmlformats.org/officeDocument/2006/relationships/slideLayout" Target="../slideLayouts/slideLayout72.xml"/><Relationship Id="rId9" Type="http://schemas.openxmlformats.org/officeDocument/2006/relationships/slideLayout" Target="../slideLayouts/slideLayout49.xml"/><Relationship Id="rId6" Type="http://schemas.openxmlformats.org/officeDocument/2006/relationships/slideLayout" Target="../slideLayouts/slideLayout46.xml"/><Relationship Id="rId7" Type="http://schemas.openxmlformats.org/officeDocument/2006/relationships/slideLayout" Target="../slideLayouts/slideLayout47.xml"/><Relationship Id="rId8" Type="http://schemas.openxmlformats.org/officeDocument/2006/relationships/slideLayout" Target="../slideLayouts/slideLayout48.xml"/><Relationship Id="rId33" Type="http://schemas.openxmlformats.org/officeDocument/2006/relationships/slideLayout" Target="../slideLayouts/slideLayout73.xml"/><Relationship Id="rId34" Type="http://schemas.openxmlformats.org/officeDocument/2006/relationships/slideLayout" Target="../slideLayouts/slideLayout74.xml"/><Relationship Id="rId35" Type="http://schemas.openxmlformats.org/officeDocument/2006/relationships/theme" Target="../theme/theme3.xml"/><Relationship Id="rId36" Type="http://schemas.openxmlformats.org/officeDocument/2006/relationships/image" Target="../media/image3.png"/><Relationship Id="rId10" Type="http://schemas.openxmlformats.org/officeDocument/2006/relationships/slideLayout" Target="../slideLayouts/slideLayout50.xml"/><Relationship Id="rId11" Type="http://schemas.openxmlformats.org/officeDocument/2006/relationships/slideLayout" Target="../slideLayouts/slideLayout51.xml"/><Relationship Id="rId12" Type="http://schemas.openxmlformats.org/officeDocument/2006/relationships/slideLayout" Target="../slideLayouts/slideLayout52.xml"/><Relationship Id="rId13" Type="http://schemas.openxmlformats.org/officeDocument/2006/relationships/slideLayout" Target="../slideLayouts/slideLayout53.xml"/><Relationship Id="rId14" Type="http://schemas.openxmlformats.org/officeDocument/2006/relationships/slideLayout" Target="../slideLayouts/slideLayout54.xml"/><Relationship Id="rId15" Type="http://schemas.openxmlformats.org/officeDocument/2006/relationships/slideLayout" Target="../slideLayouts/slideLayout55.xml"/><Relationship Id="rId16" Type="http://schemas.openxmlformats.org/officeDocument/2006/relationships/slideLayout" Target="../slideLayouts/slideLayout56.xml"/><Relationship Id="rId17" Type="http://schemas.openxmlformats.org/officeDocument/2006/relationships/slideLayout" Target="../slideLayouts/slideLayout57.xml"/><Relationship Id="rId18" Type="http://schemas.openxmlformats.org/officeDocument/2006/relationships/slideLayout" Target="../slideLayouts/slideLayout58.xml"/><Relationship Id="rId19" Type="http://schemas.openxmlformats.org/officeDocument/2006/relationships/slideLayout" Target="../slideLayouts/slideLayout59.xml"/><Relationship Id="rId37"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5" r:id="rId22"/>
    <p:sldLayoutId id="2147484146" r:id="rId23"/>
    <p:sldLayoutId id="2147484147" r:id="rId24"/>
    <p:sldLayoutId id="2147484148" r:id="rId25"/>
    <p:sldLayoutId id="2147484149" r:id="rId26"/>
    <p:sldLayoutId id="2147484150" r:id="rId27"/>
    <p:sldLayoutId id="2147484186" r:id="rId28"/>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873828935"/>
      </p:ext>
    </p:extLst>
  </p:cSld>
  <p:clrMap bg1="dk1" tx1="lt1" bg2="dk2" tx2="lt2" accent1="accent1" accent2="accent2" accent3="accent3" accent4="accent4" accent5="accent5" accent6="accent6" hlink="hlink" folHlink="folHlink"/>
  <p:sldLayoutIdLst>
    <p:sldLayoutId id="2147484152" r:id="rId1"/>
    <p:sldLayoutId id="2147484153" r:id="rId2"/>
    <p:sldLayoutId id="2147484154" r:id="rId3"/>
    <p:sldLayoutId id="2147484155" r:id="rId4"/>
    <p:sldLayoutId id="2147484156" r:id="rId5"/>
    <p:sldLayoutId id="2147484157" r:id="rId6"/>
    <p:sldLayoutId id="2147484158" r:id="rId7"/>
    <p:sldLayoutId id="2147484159" r:id="rId8"/>
    <p:sldLayoutId id="2147484160" r:id="rId9"/>
    <p:sldLayoutId id="2147484161" r:id="rId10"/>
    <p:sldLayoutId id="2147484162" r:id="rId11"/>
    <p:sldLayoutId id="2147484163" r:id="rId12"/>
    <p:sldLayoutId id="2147484164" r:id="rId13"/>
    <p:sldLayoutId id="2147484165" r:id="rId14"/>
    <p:sldLayoutId id="2147484166" r:id="rId15"/>
    <p:sldLayoutId id="2147484167" r:id="rId16"/>
    <p:sldLayoutId id="2147484168" r:id="rId17"/>
    <p:sldLayoutId id="2147484169" r:id="rId18"/>
    <p:sldLayoutId id="2147484170" r:id="rId19"/>
    <p:sldLayoutId id="2147484171" r:id="rId20"/>
    <p:sldLayoutId id="2147484172" r:id="rId21"/>
    <p:sldLayoutId id="2147484173" r:id="rId22"/>
    <p:sldLayoutId id="2147484174" r:id="rId23"/>
    <p:sldLayoutId id="2147484175" r:id="rId24"/>
    <p:sldLayoutId id="2147484176" r:id="rId25"/>
    <p:sldLayoutId id="2147484177" r:id="rId26"/>
    <p:sldLayoutId id="2147484178" r:id="rId27"/>
    <p:sldLayoutId id="2147484179" r:id="rId28"/>
    <p:sldLayoutId id="2147484180" r:id="rId29"/>
    <p:sldLayoutId id="2147484181" r:id="rId30"/>
    <p:sldLayoutId id="2147484182" r:id="rId31"/>
    <p:sldLayoutId id="2147484183" r:id="rId32"/>
    <p:sldLayoutId id="2147484184" r:id="rId33"/>
    <p:sldLayoutId id="2147484185"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png"/><Relationship Id="rId1" Type="http://schemas.openxmlformats.org/officeDocument/2006/relationships/slideLayout" Target="../slideLayouts/slideLayout5.xml"/><Relationship Id="rId2" Type="http://schemas.openxmlformats.org/officeDocument/2006/relationships/image" Target="../media/image31.png"/></Relationships>
</file>

<file path=ppt/slides/_rels/slide11.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png"/><Relationship Id="rId1" Type="http://schemas.openxmlformats.org/officeDocument/2006/relationships/slideLayout" Target="../slideLayouts/slideLayout5.xml"/><Relationship Id="rId2"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png"/><Relationship Id="rId1" Type="http://schemas.openxmlformats.org/officeDocument/2006/relationships/slideLayout" Target="../slideLayouts/slideLayout5.xml"/><Relationship Id="rId2" Type="http://schemas.openxmlformats.org/officeDocument/2006/relationships/image" Target="../media/image31.png"/></Relationships>
</file>

<file path=ppt/slides/_rels/slide13.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png"/><Relationship Id="rId1" Type="http://schemas.openxmlformats.org/officeDocument/2006/relationships/slideLayout" Target="../slideLayouts/slideLayout5.xml"/><Relationship Id="rId2" Type="http://schemas.openxmlformats.org/officeDocument/2006/relationships/image" Target="../media/image31.png"/></Relationships>
</file>

<file path=ppt/slides/_rels/slide14.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png"/><Relationship Id="rId1" Type="http://schemas.openxmlformats.org/officeDocument/2006/relationships/slideLayout" Target="../slideLayouts/slideLayout5.xml"/><Relationship Id="rId2"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png"/><Relationship Id="rId1" Type="http://schemas.openxmlformats.org/officeDocument/2006/relationships/slideLayout" Target="../slideLayouts/slideLayout5.xml"/><Relationship Id="rId2"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png"/><Relationship Id="rId1" Type="http://schemas.openxmlformats.org/officeDocument/2006/relationships/slideLayout" Target="../slideLayouts/slideLayout5.xml"/><Relationship Id="rId2"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png"/><Relationship Id="rId1" Type="http://schemas.openxmlformats.org/officeDocument/2006/relationships/slideLayout" Target="../slideLayouts/slideLayout5.xml"/><Relationship Id="rId2" Type="http://schemas.openxmlformats.org/officeDocument/2006/relationships/image" Target="../media/image3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3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31.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32.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33.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34.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35.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36.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37.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38.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39.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image" Target="../media/image3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image" Target="../media/image3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46.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47.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48.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49.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19.xml"/></Relationships>
</file>

<file path=ppt/slides/_rels/slide5.xml.rels><?xml version="1.0" encoding="UTF-8" standalone="yes"?>
<Relationships xmlns="http://schemas.openxmlformats.org/package/2006/relationships"><Relationship Id="rId9" Type="http://schemas.openxmlformats.org/officeDocument/2006/relationships/image" Target="../media/image20.png"/><Relationship Id="rId20" Type="http://schemas.openxmlformats.org/officeDocument/2006/relationships/image" Target="../media/image29.png"/><Relationship Id="rId10" Type="http://schemas.microsoft.com/office/2007/relationships/hdphoto" Target="../media/hdphoto1.wdp"/><Relationship Id="rId11" Type="http://schemas.openxmlformats.org/officeDocument/2006/relationships/image" Target="../media/image21.png"/><Relationship Id="rId12" Type="http://schemas.openxmlformats.org/officeDocument/2006/relationships/image" Target="../media/image22.png"/><Relationship Id="rId13" Type="http://schemas.openxmlformats.org/officeDocument/2006/relationships/image" Target="../media/image23.png"/><Relationship Id="rId14" Type="http://schemas.openxmlformats.org/officeDocument/2006/relationships/image" Target="../media/image24.png"/><Relationship Id="rId15" Type="http://schemas.openxmlformats.org/officeDocument/2006/relationships/image" Target="../media/image25.png"/><Relationship Id="rId16" Type="http://schemas.openxmlformats.org/officeDocument/2006/relationships/image" Target="../media/image26.png"/><Relationship Id="rId17" Type="http://schemas.microsoft.com/office/2007/relationships/hdphoto" Target="../media/hdphoto2.wdp"/><Relationship Id="rId18" Type="http://schemas.openxmlformats.org/officeDocument/2006/relationships/image" Target="../media/image27.png"/><Relationship Id="rId19" Type="http://schemas.openxmlformats.org/officeDocument/2006/relationships/image" Target="../media/image28.png"/><Relationship Id="rId1" Type="http://schemas.openxmlformats.org/officeDocument/2006/relationships/slideLayout" Target="../slideLayouts/slideLayout58.xml"/><Relationship Id="rId2" Type="http://schemas.openxmlformats.org/officeDocument/2006/relationships/image" Target="../media/image13.png"/><Relationship Id="rId3" Type="http://schemas.openxmlformats.org/officeDocument/2006/relationships/image" Target="../media/image14.emf"/><Relationship Id="rId4" Type="http://schemas.openxmlformats.org/officeDocument/2006/relationships/image" Target="../media/image15.png"/><Relationship Id="rId5" Type="http://schemas.openxmlformats.org/officeDocument/2006/relationships/image" Target="../media/image16.emf"/><Relationship Id="rId6" Type="http://schemas.openxmlformats.org/officeDocument/2006/relationships/image" Target="../media/image17.png"/><Relationship Id="rId7" Type="http://schemas.openxmlformats.org/officeDocument/2006/relationships/image" Target="../media/image18.png"/><Relationship Id="rId8" Type="http://schemas.openxmlformats.org/officeDocument/2006/relationships/image" Target="../media/image19.png"/></Relationships>
</file>

<file path=ppt/slides/_rels/slide50.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51.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52.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22.xml"/></Relationships>
</file>

<file path=ppt/slides/_rels/slide53.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54.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55.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39.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hyperlink" Target="https://github.com/AzureADSamples/WebApp-WebAPI-OAuth2-UserIdentity-DotNet/blob/master/WebApp/Controllers/OAuthController.cs"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62.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63.xml.rels><?xml version="1.0" encoding="UTF-8" standalone="yes"?>
<Relationships xmlns="http://schemas.openxmlformats.org/package/2006/relationships"><Relationship Id="rId3" Type="http://schemas.openxmlformats.org/officeDocument/2006/relationships/image" Target="../media/image35.jpg"/><Relationship Id="rId4" Type="http://schemas.openxmlformats.org/officeDocument/2006/relationships/image" Target="../media/image31.png"/><Relationship Id="rId5"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image" Target="../media/image32.emf"/></Relationships>
</file>

<file path=ppt/slides/_rels/slide64.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65.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66.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67.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68.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69.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5.jpg"/><Relationship Id="rId5" Type="http://schemas.openxmlformats.org/officeDocument/2006/relationships/image" Target="../media/image31.png"/><Relationship Id="rId6" Type="http://schemas.openxmlformats.org/officeDocument/2006/relationships/image" Target="../media/image36.png"/><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 Id="rId3" Type="http://schemas.openxmlformats.org/officeDocument/2006/relationships/image" Target="../media/image40.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 Id="rId3" Type="http://schemas.openxmlformats.org/officeDocument/2006/relationships/image" Target="../media/image12.png"/></Relationships>
</file>

<file path=ppt/slides/_rels/slide78.xml.rels><?xml version="1.0" encoding="UTF-8" standalone="yes"?>
<Relationships xmlns="http://schemas.openxmlformats.org/package/2006/relationships"><Relationship Id="rId3" Type="http://schemas.openxmlformats.org/officeDocument/2006/relationships/image" Target="../media/image42.png"/><Relationship Id="rId4" Type="http://schemas.openxmlformats.org/officeDocument/2006/relationships/image" Target="../media/image43.jpg"/><Relationship Id="rId1" Type="http://schemas.openxmlformats.org/officeDocument/2006/relationships/slideLayout" Target="../slideLayouts/slideLayout18.xml"/><Relationship Id="rId2" Type="http://schemas.openxmlformats.org/officeDocument/2006/relationships/image" Target="../media/image41.png"/></Relationships>
</file>

<file path=ppt/slides/_rels/slide79.xml.rels><?xml version="1.0" encoding="UTF-8" standalone="yes"?>
<Relationships xmlns="http://schemas.openxmlformats.org/package/2006/relationships"><Relationship Id="rId3" Type="http://schemas.openxmlformats.org/officeDocument/2006/relationships/hyperlink" Target="http://stackoverflow.com/questions/tagged/ms-office" TargetMode="External"/><Relationship Id="rId4" Type="http://schemas.openxmlformats.org/officeDocument/2006/relationships/image" Target="../media/image44.emf"/><Relationship Id="rId5" Type="http://schemas.openxmlformats.org/officeDocument/2006/relationships/image" Target="../media/image45.emf"/><Relationship Id="rId6" Type="http://schemas.openxmlformats.org/officeDocument/2006/relationships/image" Target="../media/image46.png"/><Relationship Id="rId7" Type="http://schemas.openxmlformats.org/officeDocument/2006/relationships/hyperlink" Target="http://aka.ms/OfficeDevFeedback" TargetMode="External"/><Relationship Id="rId8" Type="http://schemas.openxmlformats.org/officeDocument/2006/relationships/hyperlink" Target="http://officespdev.uservoice.com/" TargetMode="External"/><Relationship Id="rId9" Type="http://schemas.openxmlformats.org/officeDocument/2006/relationships/image" Target="../media/image47.png"/><Relationship Id="rId1" Type="http://schemas.openxmlformats.org/officeDocument/2006/relationships/slideLayout" Target="../slideLayouts/slideLayout28.xml"/><Relationship Id="rId2" Type="http://schemas.openxmlformats.org/officeDocument/2006/relationships/hyperlink" Target="https://www.yammer.com/itpronetwork"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30.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7.xml"/><Relationship Id="rId3" Type="http://schemas.openxmlformats.org/officeDocument/2006/relationships/image" Target="../media/image4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1226" y="3919043"/>
            <a:ext cx="1922432" cy="1922432"/>
          </a:xfrm>
          <a:prstGeom prst="rect">
            <a:avLst/>
          </a:prstGeom>
        </p:spPr>
      </p:pic>
      <p:sp>
        <p:nvSpPr>
          <p:cNvPr id="3" name="Title 2"/>
          <p:cNvSpPr>
            <a:spLocks noGrp="1"/>
          </p:cNvSpPr>
          <p:nvPr>
            <p:ph type="title"/>
          </p:nvPr>
        </p:nvSpPr>
        <p:spPr/>
        <p:txBody>
          <a:bodyPr/>
          <a:lstStyle/>
          <a:p>
            <a:r>
              <a:rPr lang="en-US" dirty="0" smtClean="0"/>
              <a:t>User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10</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376623" y="3731511"/>
            <a:ext cx="994787" cy="94781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0860" y="1046009"/>
            <a:ext cx="3333750" cy="2667000"/>
          </a:xfrm>
          <a:prstGeom prst="rect">
            <a:avLst/>
          </a:prstGeom>
        </p:spPr>
      </p:pic>
    </p:spTree>
    <p:extLst>
      <p:ext uri="{BB962C8B-B14F-4D97-AF65-F5344CB8AC3E}">
        <p14:creationId xmlns:p14="http://schemas.microsoft.com/office/powerpoint/2010/main" val="300304850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1226" y="3919043"/>
            <a:ext cx="1922432" cy="1922432"/>
          </a:xfrm>
          <a:prstGeom prst="rect">
            <a:avLst/>
          </a:prstGeom>
        </p:spPr>
      </p:pic>
      <p:sp>
        <p:nvSpPr>
          <p:cNvPr id="3" name="Title 2"/>
          <p:cNvSpPr>
            <a:spLocks noGrp="1"/>
          </p:cNvSpPr>
          <p:nvPr>
            <p:ph type="title"/>
          </p:nvPr>
        </p:nvSpPr>
        <p:spPr/>
        <p:txBody>
          <a:bodyPr/>
          <a:lstStyle/>
          <a:p>
            <a:r>
              <a:rPr lang="en-US" dirty="0" smtClean="0"/>
              <a:t>User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11</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376623" y="3731511"/>
            <a:ext cx="994787" cy="94781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0860" y="1046009"/>
            <a:ext cx="3333750" cy="2667000"/>
          </a:xfrm>
          <a:prstGeom prst="rect">
            <a:avLst/>
          </a:prstGeom>
        </p:spPr>
      </p:pic>
      <p:cxnSp>
        <p:nvCxnSpPr>
          <p:cNvPr id="11" name="Straight Arrow Connector 10"/>
          <p:cNvCxnSpPr>
            <a:stCxn id="5" idx="1"/>
          </p:cNvCxnSpPr>
          <p:nvPr/>
        </p:nvCxnSpPr>
        <p:spPr>
          <a:xfrm flipV="1">
            <a:off x="2371410" y="2893925"/>
            <a:ext cx="2110155" cy="131149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874016" y="2908147"/>
            <a:ext cx="1880002" cy="430887"/>
          </a:xfrm>
          <a:prstGeom prst="rect">
            <a:avLst/>
          </a:prstGeom>
          <a:noFill/>
        </p:spPr>
        <p:txBody>
          <a:bodyPr wrap="none" lIns="0" tIns="0" rIns="0" bIns="0" rtlCol="0">
            <a:spAutoFit/>
          </a:bodyPr>
          <a:lstStyle/>
          <a:p>
            <a:r>
              <a:rPr lang="en-US" sz="1400" spc="-70" dirty="0" smtClean="0">
                <a:gradFill>
                  <a:gsLst>
                    <a:gs pos="2917">
                      <a:schemeClr val="bg2"/>
                    </a:gs>
                    <a:gs pos="95000">
                      <a:schemeClr val="bg2"/>
                    </a:gs>
                  </a:gsLst>
                  <a:lin ang="5400000" scaled="0"/>
                </a:gradFill>
              </a:rPr>
              <a:t>User attempts to access</a:t>
            </a:r>
          </a:p>
          <a:p>
            <a:r>
              <a:rPr lang="en-US" sz="1400" spc="-70" dirty="0" smtClean="0">
                <a:gradFill>
                  <a:gsLst>
                    <a:gs pos="2917">
                      <a:schemeClr val="bg2"/>
                    </a:gs>
                    <a:gs pos="95000">
                      <a:schemeClr val="bg2"/>
                    </a:gs>
                  </a:gsLst>
                  <a:lin ang="5400000" scaled="0"/>
                </a:gradFill>
              </a:rPr>
              <a:t>SharePoint online resource</a:t>
            </a:r>
          </a:p>
        </p:txBody>
      </p:sp>
    </p:spTree>
    <p:extLst>
      <p:ext uri="{BB962C8B-B14F-4D97-AF65-F5344CB8AC3E}">
        <p14:creationId xmlns:p14="http://schemas.microsoft.com/office/powerpoint/2010/main" val="129424360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1226" y="3919043"/>
            <a:ext cx="1922432" cy="1922432"/>
          </a:xfrm>
          <a:prstGeom prst="rect">
            <a:avLst/>
          </a:prstGeom>
        </p:spPr>
      </p:pic>
      <p:sp>
        <p:nvSpPr>
          <p:cNvPr id="3" name="Title 2"/>
          <p:cNvSpPr>
            <a:spLocks noGrp="1"/>
          </p:cNvSpPr>
          <p:nvPr>
            <p:ph type="title"/>
          </p:nvPr>
        </p:nvSpPr>
        <p:spPr/>
        <p:txBody>
          <a:bodyPr/>
          <a:lstStyle/>
          <a:p>
            <a:r>
              <a:rPr lang="en-US" dirty="0" smtClean="0"/>
              <a:t>User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12</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376623" y="3731511"/>
            <a:ext cx="994787" cy="94781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0860" y="1046009"/>
            <a:ext cx="3333750" cy="2667000"/>
          </a:xfrm>
          <a:prstGeom prst="rect">
            <a:avLst/>
          </a:prstGeom>
        </p:spPr>
      </p:pic>
      <p:cxnSp>
        <p:nvCxnSpPr>
          <p:cNvPr id="14" name="Straight Arrow Connector 13"/>
          <p:cNvCxnSpPr/>
          <p:nvPr/>
        </p:nvCxnSpPr>
        <p:spPr>
          <a:xfrm flipH="1">
            <a:off x="2582426" y="3123590"/>
            <a:ext cx="2160396" cy="1297685"/>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4481565" y="3506982"/>
            <a:ext cx="1828449" cy="430887"/>
          </a:xfrm>
          <a:prstGeom prst="rect">
            <a:avLst/>
          </a:prstGeom>
          <a:noFill/>
        </p:spPr>
        <p:txBody>
          <a:bodyPr wrap="none" lIns="0" tIns="0" rIns="0" bIns="0" rtlCol="0">
            <a:spAutoFit/>
          </a:bodyPr>
          <a:lstStyle/>
          <a:p>
            <a:r>
              <a:rPr lang="en-US" sz="1400" spc="-70" dirty="0" smtClean="0">
                <a:gradFill>
                  <a:gsLst>
                    <a:gs pos="2917">
                      <a:schemeClr val="bg2"/>
                    </a:gs>
                    <a:gs pos="95000">
                      <a:schemeClr val="bg2"/>
                    </a:gs>
                  </a:gsLst>
                  <a:lin ang="5400000" scaled="0"/>
                </a:gradFill>
              </a:rPr>
              <a:t>Redirected to </a:t>
            </a:r>
          </a:p>
          <a:p>
            <a:r>
              <a:rPr lang="en-US" sz="1400" spc="-70" dirty="0" smtClean="0">
                <a:gradFill>
                  <a:gsLst>
                    <a:gs pos="2917">
                      <a:schemeClr val="bg2"/>
                    </a:gs>
                    <a:gs pos="95000">
                      <a:schemeClr val="bg2"/>
                    </a:gs>
                  </a:gsLst>
                  <a:lin ang="5400000" scaled="0"/>
                </a:gradFill>
              </a:rPr>
              <a:t>login.microsoftonline.com</a:t>
            </a:r>
          </a:p>
        </p:txBody>
      </p:sp>
    </p:spTree>
    <p:extLst>
      <p:ext uri="{BB962C8B-B14F-4D97-AF65-F5344CB8AC3E}">
        <p14:creationId xmlns:p14="http://schemas.microsoft.com/office/powerpoint/2010/main" val="429347823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1226" y="3919043"/>
            <a:ext cx="1922432" cy="1922432"/>
          </a:xfrm>
          <a:prstGeom prst="rect">
            <a:avLst/>
          </a:prstGeom>
        </p:spPr>
      </p:pic>
      <p:sp>
        <p:nvSpPr>
          <p:cNvPr id="3" name="Title 2"/>
          <p:cNvSpPr>
            <a:spLocks noGrp="1"/>
          </p:cNvSpPr>
          <p:nvPr>
            <p:ph type="title"/>
          </p:nvPr>
        </p:nvSpPr>
        <p:spPr/>
        <p:txBody>
          <a:bodyPr/>
          <a:lstStyle/>
          <a:p>
            <a:r>
              <a:rPr lang="en-US" dirty="0" smtClean="0"/>
              <a:t>User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13</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376623" y="3731511"/>
            <a:ext cx="994787" cy="94781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0860" y="1046009"/>
            <a:ext cx="3333750" cy="2667000"/>
          </a:xfrm>
          <a:prstGeom prst="rect">
            <a:avLst/>
          </a:prstGeom>
        </p:spPr>
      </p:pic>
      <p:cxnSp>
        <p:nvCxnSpPr>
          <p:cNvPr id="17" name="Straight Arrow Connector 16"/>
          <p:cNvCxnSpPr/>
          <p:nvPr/>
        </p:nvCxnSpPr>
        <p:spPr>
          <a:xfrm>
            <a:off x="2582426" y="4622242"/>
            <a:ext cx="2873829" cy="36174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3587086" y="4210131"/>
            <a:ext cx="1658018" cy="430887"/>
          </a:xfrm>
          <a:prstGeom prst="rect">
            <a:avLst/>
          </a:prstGeom>
          <a:noFill/>
        </p:spPr>
        <p:txBody>
          <a:bodyPr wrap="none" lIns="0" tIns="0" rIns="0" bIns="0" rtlCol="0">
            <a:spAutoFit/>
          </a:bodyPr>
          <a:lstStyle/>
          <a:p>
            <a:r>
              <a:rPr lang="en-US" sz="1400" spc="-70" dirty="0" smtClean="0">
                <a:gradFill>
                  <a:gsLst>
                    <a:gs pos="2917">
                      <a:schemeClr val="bg2"/>
                    </a:gs>
                    <a:gs pos="95000">
                      <a:schemeClr val="bg2"/>
                    </a:gs>
                  </a:gsLst>
                  <a:lin ang="5400000" scaled="0"/>
                </a:gradFill>
              </a:rPr>
              <a:t>Login with</a:t>
            </a:r>
          </a:p>
          <a:p>
            <a:r>
              <a:rPr lang="en-US" sz="1400" spc="-70" dirty="0" smtClean="0">
                <a:gradFill>
                  <a:gsLst>
                    <a:gs pos="2917">
                      <a:schemeClr val="bg2"/>
                    </a:gs>
                    <a:gs pos="95000">
                      <a:schemeClr val="bg2"/>
                    </a:gs>
                  </a:gsLst>
                  <a:lin ang="5400000" scaled="0"/>
                </a:gradFill>
              </a:rPr>
              <a:t>Organizational Account</a:t>
            </a:r>
          </a:p>
        </p:txBody>
      </p:sp>
    </p:spTree>
    <p:extLst>
      <p:ext uri="{BB962C8B-B14F-4D97-AF65-F5344CB8AC3E}">
        <p14:creationId xmlns:p14="http://schemas.microsoft.com/office/powerpoint/2010/main" val="200885476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1226" y="3919043"/>
            <a:ext cx="1922432" cy="1922432"/>
          </a:xfrm>
          <a:prstGeom prst="rect">
            <a:avLst/>
          </a:prstGeom>
        </p:spPr>
      </p:pic>
      <p:sp>
        <p:nvSpPr>
          <p:cNvPr id="3" name="Title 2"/>
          <p:cNvSpPr>
            <a:spLocks noGrp="1"/>
          </p:cNvSpPr>
          <p:nvPr>
            <p:ph type="title"/>
          </p:nvPr>
        </p:nvSpPr>
        <p:spPr/>
        <p:txBody>
          <a:bodyPr/>
          <a:lstStyle/>
          <a:p>
            <a:r>
              <a:rPr lang="en-US" dirty="0" smtClean="0"/>
              <a:t>User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14</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376623" y="3731511"/>
            <a:ext cx="994787" cy="94781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0860" y="1046009"/>
            <a:ext cx="3333750" cy="2667000"/>
          </a:xfrm>
          <a:prstGeom prst="rect">
            <a:avLst/>
          </a:prstGeom>
        </p:spPr>
      </p:pic>
      <p:cxnSp>
        <p:nvCxnSpPr>
          <p:cNvPr id="19" name="Straight Arrow Connector 18"/>
          <p:cNvCxnSpPr/>
          <p:nvPr/>
        </p:nvCxnSpPr>
        <p:spPr>
          <a:xfrm flipH="1" flipV="1">
            <a:off x="2547256" y="4697832"/>
            <a:ext cx="2964264" cy="41211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399985" y="4482388"/>
            <a:ext cx="1258806" cy="215444"/>
          </a:xfrm>
          <a:prstGeom prst="rect">
            <a:avLst/>
          </a:prstGeom>
          <a:noFill/>
        </p:spPr>
        <p:txBody>
          <a:bodyPr wrap="none" lIns="0" tIns="0" rIns="0" bIns="0" rtlCol="0">
            <a:spAutoFit/>
          </a:bodyPr>
          <a:lstStyle/>
          <a:p>
            <a:r>
              <a:rPr lang="en-US" sz="1400" spc="-70" dirty="0" smtClean="0">
                <a:gradFill>
                  <a:gsLst>
                    <a:gs pos="2917">
                      <a:schemeClr val="bg2"/>
                    </a:gs>
                    <a:gs pos="95000">
                      <a:schemeClr val="bg2"/>
                    </a:gs>
                  </a:gsLst>
                  <a:lin ang="5400000" scaled="0"/>
                </a:gradFill>
              </a:rPr>
              <a:t>Issue SAML token</a:t>
            </a:r>
          </a:p>
        </p:txBody>
      </p:sp>
    </p:spTree>
    <p:extLst>
      <p:ext uri="{BB962C8B-B14F-4D97-AF65-F5344CB8AC3E}">
        <p14:creationId xmlns:p14="http://schemas.microsoft.com/office/powerpoint/2010/main" val="189577963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1226" y="3919043"/>
            <a:ext cx="1922432" cy="1922432"/>
          </a:xfrm>
          <a:prstGeom prst="rect">
            <a:avLst/>
          </a:prstGeom>
        </p:spPr>
      </p:pic>
      <p:sp>
        <p:nvSpPr>
          <p:cNvPr id="3" name="Title 2"/>
          <p:cNvSpPr>
            <a:spLocks noGrp="1"/>
          </p:cNvSpPr>
          <p:nvPr>
            <p:ph type="title"/>
          </p:nvPr>
        </p:nvSpPr>
        <p:spPr/>
        <p:txBody>
          <a:bodyPr/>
          <a:lstStyle/>
          <a:p>
            <a:r>
              <a:rPr lang="en-US" dirty="0" smtClean="0"/>
              <a:t>User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15</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376623" y="3731511"/>
            <a:ext cx="994787" cy="94781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0860" y="1046009"/>
            <a:ext cx="3333750" cy="2667000"/>
          </a:xfrm>
          <a:prstGeom prst="rect">
            <a:avLst/>
          </a:prstGeom>
        </p:spPr>
      </p:pic>
      <p:cxnSp>
        <p:nvCxnSpPr>
          <p:cNvPr id="11" name="Straight Arrow Connector 10"/>
          <p:cNvCxnSpPr>
            <a:stCxn id="5" idx="1"/>
          </p:cNvCxnSpPr>
          <p:nvPr/>
        </p:nvCxnSpPr>
        <p:spPr>
          <a:xfrm flipV="1">
            <a:off x="2371410" y="2893925"/>
            <a:ext cx="2110155" cy="131149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154291" y="3334229"/>
            <a:ext cx="969176" cy="215444"/>
          </a:xfrm>
          <a:prstGeom prst="rect">
            <a:avLst/>
          </a:prstGeom>
          <a:noFill/>
        </p:spPr>
        <p:txBody>
          <a:bodyPr wrap="none" lIns="0" tIns="0" rIns="0" bIns="0" rtlCol="0">
            <a:spAutoFit/>
          </a:bodyPr>
          <a:lstStyle/>
          <a:p>
            <a:r>
              <a:rPr lang="en-US" sz="1400" spc="-70" dirty="0" smtClean="0">
                <a:gradFill>
                  <a:gsLst>
                    <a:gs pos="2917">
                      <a:schemeClr val="bg2"/>
                    </a:gs>
                    <a:gs pos="95000">
                      <a:schemeClr val="bg2"/>
                    </a:gs>
                  </a:gsLst>
                  <a:lin ang="5400000" scaled="0"/>
                </a:gradFill>
              </a:rPr>
              <a:t>Present token</a:t>
            </a:r>
          </a:p>
        </p:txBody>
      </p:sp>
    </p:spTree>
    <p:extLst>
      <p:ext uri="{BB962C8B-B14F-4D97-AF65-F5344CB8AC3E}">
        <p14:creationId xmlns:p14="http://schemas.microsoft.com/office/powerpoint/2010/main" val="270273733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1226" y="3919043"/>
            <a:ext cx="1922432" cy="1922432"/>
          </a:xfrm>
          <a:prstGeom prst="rect">
            <a:avLst/>
          </a:prstGeom>
        </p:spPr>
      </p:pic>
      <p:sp>
        <p:nvSpPr>
          <p:cNvPr id="3" name="Title 2"/>
          <p:cNvSpPr>
            <a:spLocks noGrp="1"/>
          </p:cNvSpPr>
          <p:nvPr>
            <p:ph type="title"/>
          </p:nvPr>
        </p:nvSpPr>
        <p:spPr/>
        <p:txBody>
          <a:bodyPr/>
          <a:lstStyle/>
          <a:p>
            <a:r>
              <a:rPr lang="en-US" dirty="0" smtClean="0"/>
              <a:t>User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16</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376623" y="3731511"/>
            <a:ext cx="994787" cy="94781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0860" y="1046009"/>
            <a:ext cx="3333750" cy="2667000"/>
          </a:xfrm>
          <a:prstGeom prst="rect">
            <a:avLst/>
          </a:prstGeom>
        </p:spPr>
      </p:pic>
      <p:cxnSp>
        <p:nvCxnSpPr>
          <p:cNvPr id="14" name="Straight Arrow Connector 13"/>
          <p:cNvCxnSpPr/>
          <p:nvPr/>
        </p:nvCxnSpPr>
        <p:spPr>
          <a:xfrm flipH="1">
            <a:off x="2582426" y="3123590"/>
            <a:ext cx="2160396" cy="1297685"/>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3592727" y="3919043"/>
            <a:ext cx="1622367" cy="215444"/>
          </a:xfrm>
          <a:prstGeom prst="rect">
            <a:avLst/>
          </a:prstGeom>
          <a:noFill/>
        </p:spPr>
        <p:txBody>
          <a:bodyPr wrap="none" lIns="0" tIns="0" rIns="0" bIns="0" rtlCol="0">
            <a:spAutoFit/>
          </a:bodyPr>
          <a:lstStyle/>
          <a:p>
            <a:r>
              <a:rPr lang="en-US" sz="1400" spc="-70" dirty="0" smtClean="0">
                <a:gradFill>
                  <a:gsLst>
                    <a:gs pos="2917">
                      <a:schemeClr val="bg2"/>
                    </a:gs>
                    <a:gs pos="95000">
                      <a:schemeClr val="bg2"/>
                    </a:gs>
                  </a:gsLst>
                  <a:lin ang="5400000" scaled="0"/>
                </a:gradFill>
              </a:rPr>
              <a:t>Return </a:t>
            </a:r>
            <a:r>
              <a:rPr lang="en-US" sz="1400" spc="-70" dirty="0" err="1" smtClean="0">
                <a:gradFill>
                  <a:gsLst>
                    <a:gs pos="2917">
                      <a:schemeClr val="bg2"/>
                    </a:gs>
                    <a:gs pos="95000">
                      <a:schemeClr val="bg2"/>
                    </a:gs>
                  </a:gsLst>
                  <a:lin ang="5400000" scaled="0"/>
                </a:gradFill>
              </a:rPr>
              <a:t>FedAuth</a:t>
            </a:r>
            <a:r>
              <a:rPr lang="en-US" sz="1400" spc="-70" dirty="0" smtClean="0">
                <a:gradFill>
                  <a:gsLst>
                    <a:gs pos="2917">
                      <a:schemeClr val="bg2"/>
                    </a:gs>
                    <a:gs pos="95000">
                      <a:schemeClr val="bg2"/>
                    </a:gs>
                  </a:gsLst>
                  <a:lin ang="5400000" scaled="0"/>
                </a:gradFill>
              </a:rPr>
              <a:t> cookie</a:t>
            </a:r>
          </a:p>
        </p:txBody>
      </p:sp>
    </p:spTree>
    <p:extLst>
      <p:ext uri="{BB962C8B-B14F-4D97-AF65-F5344CB8AC3E}">
        <p14:creationId xmlns:p14="http://schemas.microsoft.com/office/powerpoint/2010/main" val="181477231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1226" y="3919043"/>
            <a:ext cx="1922432" cy="1922432"/>
          </a:xfrm>
          <a:prstGeom prst="rect">
            <a:avLst/>
          </a:prstGeom>
        </p:spPr>
      </p:pic>
      <p:sp>
        <p:nvSpPr>
          <p:cNvPr id="3" name="Title 2"/>
          <p:cNvSpPr>
            <a:spLocks noGrp="1"/>
          </p:cNvSpPr>
          <p:nvPr>
            <p:ph type="title"/>
          </p:nvPr>
        </p:nvSpPr>
        <p:spPr/>
        <p:txBody>
          <a:bodyPr/>
          <a:lstStyle/>
          <a:p>
            <a:r>
              <a:rPr lang="en-US" dirty="0" smtClean="0"/>
              <a:t>User Authentication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17</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376623" y="3731511"/>
            <a:ext cx="994787" cy="94781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0860" y="1046009"/>
            <a:ext cx="3333750" cy="2667000"/>
          </a:xfrm>
          <a:prstGeom prst="rect">
            <a:avLst/>
          </a:prstGeom>
        </p:spPr>
      </p:pic>
      <p:cxnSp>
        <p:nvCxnSpPr>
          <p:cNvPr id="11" name="Straight Arrow Connector 10"/>
          <p:cNvCxnSpPr>
            <a:stCxn id="5" idx="1"/>
          </p:cNvCxnSpPr>
          <p:nvPr/>
        </p:nvCxnSpPr>
        <p:spPr>
          <a:xfrm flipV="1">
            <a:off x="2371410" y="2893925"/>
            <a:ext cx="2110155" cy="1311496"/>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938707" y="2893925"/>
            <a:ext cx="1581843" cy="430887"/>
          </a:xfrm>
          <a:prstGeom prst="rect">
            <a:avLst/>
          </a:prstGeom>
          <a:noFill/>
        </p:spPr>
        <p:txBody>
          <a:bodyPr wrap="none" lIns="0" tIns="0" rIns="0" bIns="0" rtlCol="0">
            <a:spAutoFit/>
          </a:bodyPr>
          <a:lstStyle/>
          <a:p>
            <a:r>
              <a:rPr lang="en-US" sz="1400" spc="-70" dirty="0" smtClean="0">
                <a:gradFill>
                  <a:gsLst>
                    <a:gs pos="2917">
                      <a:schemeClr val="bg2"/>
                    </a:gs>
                    <a:gs pos="95000">
                      <a:schemeClr val="bg2"/>
                    </a:gs>
                  </a:gsLst>
                  <a:lin ang="5400000" scaled="0"/>
                </a:gradFill>
              </a:rPr>
              <a:t>Subsequent requests</a:t>
            </a:r>
          </a:p>
          <a:p>
            <a:r>
              <a:rPr lang="en-US" sz="1400" spc="-70" dirty="0" smtClean="0">
                <a:gradFill>
                  <a:gsLst>
                    <a:gs pos="2917">
                      <a:schemeClr val="bg2"/>
                    </a:gs>
                    <a:gs pos="95000">
                      <a:schemeClr val="bg2"/>
                    </a:gs>
                  </a:gsLst>
                  <a:lin ang="5400000" scaled="0"/>
                </a:gradFill>
              </a:rPr>
              <a:t>Utilize </a:t>
            </a:r>
            <a:r>
              <a:rPr lang="en-US" sz="1400" spc="-70" dirty="0" err="1" smtClean="0">
                <a:gradFill>
                  <a:gsLst>
                    <a:gs pos="2917">
                      <a:schemeClr val="bg2"/>
                    </a:gs>
                    <a:gs pos="95000">
                      <a:schemeClr val="bg2"/>
                    </a:gs>
                  </a:gsLst>
                  <a:lin ang="5400000" scaled="0"/>
                </a:gradFill>
              </a:rPr>
              <a:t>FedAuth</a:t>
            </a:r>
            <a:r>
              <a:rPr lang="en-US" sz="1400" spc="-70" dirty="0" smtClean="0">
                <a:gradFill>
                  <a:gsLst>
                    <a:gs pos="2917">
                      <a:schemeClr val="bg2"/>
                    </a:gs>
                    <a:gs pos="95000">
                      <a:schemeClr val="bg2"/>
                    </a:gs>
                  </a:gsLst>
                  <a:lin ang="5400000" scaled="0"/>
                </a:gradFill>
              </a:rPr>
              <a:t> cookie</a:t>
            </a:r>
          </a:p>
        </p:txBody>
      </p:sp>
    </p:spTree>
    <p:extLst>
      <p:ext uri="{BB962C8B-B14F-4D97-AF65-F5344CB8AC3E}">
        <p14:creationId xmlns:p14="http://schemas.microsoft.com/office/powerpoint/2010/main" val="377084119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OAuth</a:t>
            </a:r>
            <a:r>
              <a:rPr lang="en-US" dirty="0" smtClean="0"/>
              <a:t> Primer</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4172380390"/>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159181"/>
          </a:xfrm>
        </p:spPr>
        <p:txBody>
          <a:bodyPr/>
          <a:lstStyle/>
          <a:p>
            <a:r>
              <a:rPr lang="en-US" dirty="0" smtClean="0"/>
              <a:t>Simple mechanism to grant a third party access to a user’s resources without sharing the user’s password.</a:t>
            </a:r>
          </a:p>
          <a:p>
            <a:r>
              <a:rPr lang="en-US" dirty="0" smtClean="0"/>
              <a:t>Cross platform app authorization</a:t>
            </a:r>
          </a:p>
          <a:p>
            <a:r>
              <a:rPr lang="en-US" dirty="0" smtClean="0"/>
              <a:t>Internet Standard supported by Azure, Facebook, Google, Twitter, and more</a:t>
            </a:r>
            <a:endParaRPr lang="en-US" dirty="0"/>
          </a:p>
        </p:txBody>
      </p:sp>
      <p:sp>
        <p:nvSpPr>
          <p:cNvPr id="3" name="Title 2"/>
          <p:cNvSpPr>
            <a:spLocks noGrp="1"/>
          </p:cNvSpPr>
          <p:nvPr>
            <p:ph type="title"/>
          </p:nvPr>
        </p:nvSpPr>
        <p:spPr/>
        <p:txBody>
          <a:bodyPr/>
          <a:lstStyle/>
          <a:p>
            <a:r>
              <a:rPr lang="en-US" dirty="0" smtClean="0"/>
              <a:t>What is </a:t>
            </a:r>
            <a:r>
              <a:rPr lang="en-US" dirty="0" err="1" smtClean="0"/>
              <a:t>OAuth</a:t>
            </a:r>
            <a:r>
              <a:rPr lang="en-US" dirty="0" smtClean="0"/>
              <a:t> 2.0?</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19</a:t>
            </a:fld>
            <a:endParaRPr lang="en-US" dirty="0"/>
          </a:p>
        </p:txBody>
      </p:sp>
    </p:spTree>
    <p:extLst>
      <p:ext uri="{BB962C8B-B14F-4D97-AF65-F5344CB8AC3E}">
        <p14:creationId xmlns:p14="http://schemas.microsoft.com/office/powerpoint/2010/main" val="380363801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1067368116"/>
              </p:ext>
            </p:extLst>
          </p:nvPr>
        </p:nvGraphicFramePr>
        <p:xfrm>
          <a:off x="438838" y="1244303"/>
          <a:ext cx="11225057" cy="4087289"/>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xmlns="" val="1253488153"/>
                    </a:ext>
                  </a:extLst>
                </a:gridCol>
              </a:tblGrid>
              <a:tr h="1047037">
                <a:tc>
                  <a:txBody>
                    <a:bodyPr/>
                    <a:lstStyle/>
                    <a:p>
                      <a:r>
                        <a:rPr lang="en-US" sz="2400" dirty="0" smtClean="0"/>
                        <a:t>Introduction</a:t>
                      </a:r>
                      <a:r>
                        <a:rPr lang="en-US" sz="2400" baseline="0" dirty="0" smtClean="0"/>
                        <a:t> to </a:t>
                      </a:r>
                      <a:r>
                        <a:rPr lang="en-US" sz="2400" dirty="0" smtClean="0"/>
                        <a:t>Office 365 Development</a:t>
                      </a:r>
                      <a:endParaRPr lang="en-US" sz="2400" dirty="0"/>
                    </a:p>
                  </a:txBody>
                  <a:tcPr marL="91403" marR="91403" marT="45701" marB="45701" anchor="ctr"/>
                </a:tc>
                <a:extLst>
                  <a:ext uri="{0D108BD9-81ED-4DB2-BD59-A6C34878D82A}">
                    <a16:rowId xmlns:a16="http://schemas.microsoft.com/office/drawing/2014/main" xmlns="" val="829859176"/>
                  </a:ext>
                </a:extLst>
              </a:tr>
              <a:tr h="360260">
                <a:tc>
                  <a:txBody>
                    <a:bodyPr/>
                    <a:lstStyle/>
                    <a:p>
                      <a:r>
                        <a:rPr lang="en-US" sz="1800" b="0" dirty="0" smtClean="0"/>
                        <a:t>Module 1: Deep Dive Apps for Office in Outlook</a:t>
                      </a:r>
                      <a:endParaRPr lang="en-US" sz="1800" b="0" baseline="0" dirty="0" smtClean="0"/>
                    </a:p>
                  </a:txBody>
                  <a:tcPr marL="91403" marR="91403" marT="45701" marB="45701" anchor="ctr"/>
                </a:tc>
                <a:extLst>
                  <a:ext uri="{0D108BD9-81ED-4DB2-BD59-A6C34878D82A}">
                    <a16:rowId xmlns:a16="http://schemas.microsoft.com/office/drawing/2014/main" xmlns="" val="1946132611"/>
                  </a:ext>
                </a:extLst>
              </a:tr>
              <a:tr h="36026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Apps for Office in Word</a:t>
                      </a:r>
                    </a:p>
                  </a:txBody>
                  <a:tcPr marL="91403" marR="91403" marT="45701" marB="45701" anchor="ctr"/>
                </a:tc>
                <a:extLst>
                  <a:ext uri="{0D108BD9-81ED-4DB2-BD59-A6C34878D82A}">
                    <a16:rowId xmlns:a16="http://schemas.microsoft.com/office/drawing/2014/main" xmlns="" val="3204002662"/>
                  </a:ext>
                </a:extLst>
              </a:tr>
              <a:tr h="387386">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3: </a:t>
                      </a:r>
                      <a:r>
                        <a:rPr lang="en-US" sz="1800" b="0" dirty="0" smtClean="0"/>
                        <a:t>Deep Dive Apps for Office in PowerPoint</a:t>
                      </a:r>
                    </a:p>
                  </a:txBody>
                  <a:tcPr marL="91403" marR="91403" marT="45701" marB="45701" anchor="ctr"/>
                </a:tc>
                <a:extLst>
                  <a:ext uri="{0D108BD9-81ED-4DB2-BD59-A6C34878D82A}">
                    <a16:rowId xmlns:a16="http://schemas.microsoft.com/office/drawing/2014/main" xmlns="" val="4266278162"/>
                  </a:ext>
                </a:extLst>
              </a:tr>
              <a:tr h="458534">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Apps for Office in Excel</a:t>
                      </a:r>
                      <a:endParaRPr lang="en-US" sz="1800" b="1" dirty="0" smtClean="0"/>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Deep Dive into SharePoint Hosted Apps</a:t>
                      </a:r>
                      <a:endParaRPr lang="en-US" sz="1800" b="0" dirty="0" smtClean="0"/>
                    </a:p>
                  </a:txBody>
                  <a:tcPr marL="91403" marR="91403" marT="45701" marB="45701" anchor="ctr"/>
                </a:tc>
              </a:tr>
              <a:tr h="304623">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Provider Hosted Apps</a:t>
                      </a:r>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7: Deep Dive into Security and </a:t>
                      </a:r>
                      <a:r>
                        <a:rPr lang="en-US" sz="1800" b="1" dirty="0" err="1" smtClean="0"/>
                        <a:t>OAuth</a:t>
                      </a:r>
                      <a:endParaRPr lang="en-US" sz="1800" b="1" dirty="0" smtClean="0"/>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8: App Lifecycle Management</a:t>
                      </a:r>
                    </a:p>
                  </a:txBody>
                  <a:tcPr marL="91403" marR="91403" marT="45701" marB="45701" anchor="ctr"/>
                </a:tc>
              </a:tr>
            </a:tbl>
          </a:graphicData>
        </a:graphic>
      </p:graphicFrame>
    </p:spTree>
    <p:extLst>
      <p:ext uri="{BB962C8B-B14F-4D97-AF65-F5344CB8AC3E}">
        <p14:creationId xmlns:p14="http://schemas.microsoft.com/office/powerpoint/2010/main" val="2536830214"/>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951758"/>
          </a:xfrm>
        </p:spPr>
        <p:txBody>
          <a:bodyPr/>
          <a:lstStyle/>
          <a:p>
            <a:r>
              <a:rPr lang="en-US" dirty="0" smtClean="0"/>
              <a:t>Client: application requesting access to a user’s resources</a:t>
            </a:r>
          </a:p>
          <a:p>
            <a:r>
              <a:rPr lang="en-US" dirty="0" smtClean="0"/>
              <a:t>Resource Owner: the user who can grant rights to the application</a:t>
            </a:r>
          </a:p>
          <a:p>
            <a:r>
              <a:rPr lang="en-US" dirty="0" smtClean="0"/>
              <a:t>Resource Server: the server hosting the protected resources and exposing a web-based API</a:t>
            </a:r>
          </a:p>
          <a:p>
            <a:r>
              <a:rPr lang="en-US" dirty="0" smtClean="0"/>
              <a:t>Authorization Server – server issuing tokens</a:t>
            </a:r>
            <a:endParaRPr lang="en-US" dirty="0"/>
          </a:p>
        </p:txBody>
      </p:sp>
      <p:sp>
        <p:nvSpPr>
          <p:cNvPr id="3" name="Title 2"/>
          <p:cNvSpPr>
            <a:spLocks noGrp="1"/>
          </p:cNvSpPr>
          <p:nvPr>
            <p:ph type="title"/>
          </p:nvPr>
        </p:nvSpPr>
        <p:spPr/>
        <p:txBody>
          <a:bodyPr/>
          <a:lstStyle/>
          <a:p>
            <a:r>
              <a:rPr lang="en-US" dirty="0" err="1" smtClean="0"/>
              <a:t>OAuth</a:t>
            </a:r>
            <a:r>
              <a:rPr lang="en-US" dirty="0" smtClean="0"/>
              <a:t> 2.0 Actors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20</a:t>
            </a:fld>
            <a:endParaRPr lang="en-US" dirty="0"/>
          </a:p>
        </p:txBody>
      </p:sp>
    </p:spTree>
    <p:extLst>
      <p:ext uri="{BB962C8B-B14F-4D97-AF65-F5344CB8AC3E}">
        <p14:creationId xmlns:p14="http://schemas.microsoft.com/office/powerpoint/2010/main" val="67194018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872615"/>
          </a:xfrm>
        </p:spPr>
        <p:txBody>
          <a:bodyPr/>
          <a:lstStyle/>
          <a:p>
            <a:r>
              <a:rPr lang="en-US" dirty="0" smtClean="0"/>
              <a:t>Client: SharePoint app, Azure web application, Windows 8 app</a:t>
            </a:r>
          </a:p>
          <a:p>
            <a:r>
              <a:rPr lang="en-US" dirty="0" smtClean="0"/>
              <a:t>Resource Owner: individual or administrator with an Organizational Account in Azure Active Directory</a:t>
            </a:r>
          </a:p>
          <a:p>
            <a:r>
              <a:rPr lang="en-US" dirty="0" smtClean="0"/>
              <a:t>Resource Server: SharePoint, Exchange</a:t>
            </a:r>
          </a:p>
          <a:p>
            <a:r>
              <a:rPr lang="en-US" dirty="0" smtClean="0"/>
              <a:t>Authorization Server: Azure Access Control Services</a:t>
            </a:r>
            <a:endParaRPr lang="en-US" dirty="0"/>
          </a:p>
        </p:txBody>
      </p:sp>
      <p:sp>
        <p:nvSpPr>
          <p:cNvPr id="3" name="Title 2"/>
          <p:cNvSpPr>
            <a:spLocks noGrp="1"/>
          </p:cNvSpPr>
          <p:nvPr>
            <p:ph type="title"/>
          </p:nvPr>
        </p:nvSpPr>
        <p:spPr/>
        <p:txBody>
          <a:bodyPr/>
          <a:lstStyle/>
          <a:p>
            <a:r>
              <a:rPr lang="en-US" dirty="0" err="1" smtClean="0"/>
              <a:t>OAuth</a:t>
            </a:r>
            <a:r>
              <a:rPr lang="en-US" dirty="0" smtClean="0"/>
              <a:t> 2.0 Actors in Office 365</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21</a:t>
            </a:fld>
            <a:endParaRPr lang="en-US" dirty="0"/>
          </a:p>
        </p:txBody>
      </p:sp>
    </p:spTree>
    <p:extLst>
      <p:ext uri="{BB962C8B-B14F-4D97-AF65-F5344CB8AC3E}">
        <p14:creationId xmlns:p14="http://schemas.microsoft.com/office/powerpoint/2010/main" val="90221091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31937"/>
          </a:xfrm>
        </p:spPr>
        <p:txBody>
          <a:bodyPr/>
          <a:lstStyle/>
          <a:p>
            <a:r>
              <a:rPr lang="en-US" dirty="0" smtClean="0"/>
              <a:t>Client ID is used to uniquely identify applications</a:t>
            </a:r>
          </a:p>
          <a:p>
            <a:r>
              <a:rPr lang="en-US" dirty="0" smtClean="0"/>
              <a:t>Client Secret is used to authenticate token requests</a:t>
            </a:r>
            <a:endParaRPr lang="en-US" dirty="0"/>
          </a:p>
        </p:txBody>
      </p:sp>
      <p:sp>
        <p:nvSpPr>
          <p:cNvPr id="3" name="Title 2"/>
          <p:cNvSpPr>
            <a:spLocks noGrp="1"/>
          </p:cNvSpPr>
          <p:nvPr>
            <p:ph type="title"/>
          </p:nvPr>
        </p:nvSpPr>
        <p:spPr/>
        <p:txBody>
          <a:bodyPr/>
          <a:lstStyle/>
          <a:p>
            <a:r>
              <a:rPr lang="en-US" dirty="0" smtClean="0"/>
              <a:t>Application Principals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22</a:t>
            </a:fld>
            <a:endParaRPr lang="en-US" dirty="0"/>
          </a:p>
        </p:txBody>
      </p:sp>
    </p:spTree>
    <p:extLst>
      <p:ext uri="{BB962C8B-B14F-4D97-AF65-F5344CB8AC3E}">
        <p14:creationId xmlns:p14="http://schemas.microsoft.com/office/powerpoint/2010/main" val="1873105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812324"/>
          </a:xfrm>
        </p:spPr>
        <p:txBody>
          <a:bodyPr/>
          <a:lstStyle/>
          <a:p>
            <a:r>
              <a:rPr lang="en-US" dirty="0" smtClean="0"/>
              <a:t>Context Token</a:t>
            </a:r>
          </a:p>
          <a:p>
            <a:pPr lvl="1"/>
            <a:r>
              <a:rPr lang="en-US" dirty="0" smtClean="0"/>
              <a:t>Information about the Resources Owner and Client that can be used to get an Access Token later.</a:t>
            </a:r>
          </a:p>
          <a:p>
            <a:r>
              <a:rPr lang="en-US" dirty="0" smtClean="0"/>
              <a:t>Refresh Token</a:t>
            </a:r>
          </a:p>
          <a:p>
            <a:pPr lvl="1"/>
            <a:r>
              <a:rPr lang="en-US" dirty="0" smtClean="0"/>
              <a:t>A token used to get an Access Token from the Authorization Server.</a:t>
            </a:r>
          </a:p>
          <a:p>
            <a:r>
              <a:rPr lang="en-US" dirty="0" smtClean="0"/>
              <a:t>Access Token</a:t>
            </a:r>
          </a:p>
          <a:p>
            <a:pPr lvl="1"/>
            <a:r>
              <a:rPr lang="en-US" dirty="0" smtClean="0"/>
              <a:t>A token passed to the Resource Server authorizing the Client to access resources.</a:t>
            </a:r>
          </a:p>
          <a:p>
            <a:r>
              <a:rPr lang="en-US" dirty="0" smtClean="0"/>
              <a:t>Authorization Code</a:t>
            </a:r>
          </a:p>
          <a:p>
            <a:pPr lvl="1"/>
            <a:r>
              <a:rPr lang="en-US" dirty="0" smtClean="0"/>
              <a:t>A code that can be used to register an app on-the-fly.</a:t>
            </a:r>
            <a:endParaRPr lang="en-US" dirty="0"/>
          </a:p>
        </p:txBody>
      </p:sp>
      <p:sp>
        <p:nvSpPr>
          <p:cNvPr id="3" name="Title 2"/>
          <p:cNvSpPr>
            <a:spLocks noGrp="1"/>
          </p:cNvSpPr>
          <p:nvPr>
            <p:ph type="title"/>
          </p:nvPr>
        </p:nvSpPr>
        <p:spPr/>
        <p:txBody>
          <a:bodyPr/>
          <a:lstStyle/>
          <a:p>
            <a:r>
              <a:rPr lang="en-US" dirty="0" err="1" smtClean="0"/>
              <a:t>OAuth</a:t>
            </a:r>
            <a:r>
              <a:rPr lang="en-US" dirty="0" smtClean="0"/>
              <a:t> 2.0 Tokens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23</a:t>
            </a:fld>
            <a:endParaRPr lang="en-US" dirty="0"/>
          </a:p>
        </p:txBody>
      </p:sp>
    </p:spTree>
    <p:extLst>
      <p:ext uri="{BB962C8B-B14F-4D97-AF65-F5344CB8AC3E}">
        <p14:creationId xmlns:p14="http://schemas.microsoft.com/office/powerpoint/2010/main" val="209505587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336431"/>
            <a:ext cx="11149013" cy="5063125"/>
          </a:xfrm>
        </p:spPr>
        <p:txBody>
          <a:bodyPr/>
          <a:lstStyle/>
          <a:p>
            <a:r>
              <a:rPr lang="en-US" dirty="0" err="1" smtClean="0"/>
              <a:t>OAuth</a:t>
            </a:r>
            <a:r>
              <a:rPr lang="en-US" dirty="0" smtClean="0"/>
              <a:t> 2.0 Access Tokens are unbound tokens </a:t>
            </a:r>
            <a:br>
              <a:rPr lang="en-US" dirty="0" smtClean="0"/>
            </a:br>
            <a:r>
              <a:rPr lang="en-US" dirty="0" smtClean="0"/>
              <a:t>(</a:t>
            </a:r>
            <a:r>
              <a:rPr lang="en-US" dirty="0" err="1" smtClean="0"/>
              <a:t>a.k.a</a:t>
            </a:r>
            <a:r>
              <a:rPr lang="en-US" dirty="0" smtClean="0"/>
              <a:t>, “Bearer Tokens”)</a:t>
            </a:r>
            <a:br>
              <a:rPr lang="en-US" dirty="0" smtClean="0"/>
            </a:br>
            <a:endParaRPr lang="en-US" dirty="0" smtClean="0"/>
          </a:p>
          <a:p>
            <a:pPr marL="342900" lvl="1" indent="-342900">
              <a:buFont typeface="Arial" panose="020B0604020202020204" pitchFamily="34" charset="0"/>
              <a:buChar char="•"/>
            </a:pPr>
            <a:r>
              <a:rPr lang="en-US" dirty="0" smtClean="0"/>
              <a:t>An Access Token can be used by any application that possesses it</a:t>
            </a:r>
            <a:br>
              <a:rPr lang="en-US" dirty="0" smtClean="0"/>
            </a:br>
            <a:endParaRPr lang="en-US" dirty="0" smtClean="0"/>
          </a:p>
          <a:p>
            <a:pPr marL="342900" lvl="1" indent="-342900">
              <a:buFont typeface="Arial" panose="020B0604020202020204" pitchFamily="34" charset="0"/>
              <a:buChar char="•"/>
            </a:pPr>
            <a:r>
              <a:rPr lang="en-US" dirty="0" smtClean="0"/>
              <a:t>Always </a:t>
            </a:r>
            <a:r>
              <a:rPr lang="en-US" dirty="0"/>
              <a:t>use </a:t>
            </a:r>
            <a:r>
              <a:rPr lang="en-US" dirty="0" smtClean="0"/>
              <a:t>SSL – </a:t>
            </a:r>
            <a:r>
              <a:rPr lang="en-US" dirty="0" err="1" smtClean="0"/>
              <a:t>OAuth</a:t>
            </a:r>
            <a:r>
              <a:rPr lang="en-US" dirty="0" smtClean="0"/>
              <a:t> design depends on it!</a:t>
            </a:r>
            <a:br>
              <a:rPr lang="en-US" dirty="0" smtClean="0"/>
            </a:br>
            <a:endParaRPr lang="en-US" dirty="0"/>
          </a:p>
          <a:p>
            <a:pPr marL="342900" lvl="1" indent="-342900">
              <a:buFont typeface="Arial" panose="020B0604020202020204" pitchFamily="34" charset="0"/>
              <a:buChar char="•"/>
            </a:pPr>
            <a:r>
              <a:rPr lang="en-US" dirty="0"/>
              <a:t>Never expose tokens in JavaScript or allow them to be accessed by client-side debugging </a:t>
            </a:r>
            <a:r>
              <a:rPr lang="en-US" dirty="0" smtClean="0"/>
              <a:t>tools</a:t>
            </a:r>
            <a:br>
              <a:rPr lang="en-US" dirty="0" smtClean="0"/>
            </a:br>
            <a:endParaRPr lang="en-US" dirty="0" smtClean="0"/>
          </a:p>
          <a:p>
            <a:pPr marL="342900" lvl="1" indent="-342900">
              <a:buFont typeface="Arial" panose="020B0604020202020204" pitchFamily="34" charset="0"/>
              <a:buChar char="•"/>
            </a:pPr>
            <a:r>
              <a:rPr lang="en-US" dirty="0" smtClean="0"/>
              <a:t>If an Access Token is compromised, damage is limited by expiration</a:t>
            </a:r>
          </a:p>
          <a:p>
            <a:pPr marL="342900" lvl="1" indent="-342900">
              <a:buFont typeface="Arial" panose="020B0604020202020204" pitchFamily="34" charset="0"/>
              <a:buChar char="•"/>
            </a:pPr>
            <a:endParaRPr lang="en-US" dirty="0"/>
          </a:p>
          <a:p>
            <a:pPr marL="342900" lvl="1" indent="-342900">
              <a:buFont typeface="Arial" panose="020B0604020202020204" pitchFamily="34" charset="0"/>
              <a:buChar char="•"/>
            </a:pPr>
            <a:r>
              <a:rPr lang="en-US" dirty="0" smtClean="0"/>
              <a:t>If a Refresh Token is compromised, damage is limited because the Client ID and Client Secret are required to get an Access Token from a Refresh Token.</a:t>
            </a:r>
            <a:endParaRPr lang="en-US" dirty="0"/>
          </a:p>
        </p:txBody>
      </p:sp>
      <p:sp>
        <p:nvSpPr>
          <p:cNvPr id="3" name="Title 2"/>
          <p:cNvSpPr>
            <a:spLocks noGrp="1"/>
          </p:cNvSpPr>
          <p:nvPr>
            <p:ph type="title"/>
          </p:nvPr>
        </p:nvSpPr>
        <p:spPr/>
        <p:txBody>
          <a:bodyPr/>
          <a:lstStyle/>
          <a:p>
            <a:r>
              <a:rPr lang="en-US" dirty="0" smtClean="0"/>
              <a:t>Bearer Tokens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24</a:t>
            </a:fld>
            <a:endParaRPr lang="en-US" dirty="0"/>
          </a:p>
        </p:txBody>
      </p:sp>
    </p:spTree>
    <p:extLst>
      <p:ext uri="{BB962C8B-B14F-4D97-AF65-F5344CB8AC3E}">
        <p14:creationId xmlns:p14="http://schemas.microsoft.com/office/powerpoint/2010/main" val="321652264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Development Scenarios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072596505"/>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Provider-Hosted Apps</a:t>
            </a:r>
            <a:endParaRPr lang="en-US" dirty="0"/>
          </a:p>
        </p:txBody>
      </p:sp>
      <p:sp>
        <p:nvSpPr>
          <p:cNvPr id="9" name="Subtitle 4"/>
          <p:cNvSpPr>
            <a:spLocks noGrp="1"/>
          </p:cNvSpPr>
          <p:nvPr>
            <p:ph type="subTitle" idx="1"/>
          </p:nvPr>
        </p:nvSpPr>
        <p:spPr/>
        <p:txBody>
          <a:bodyPr/>
          <a:lstStyle/>
          <a:p>
            <a:pPr lvl="0"/>
            <a:r>
              <a:rPr lang="en-US" dirty="0" smtClean="0"/>
              <a:t>Development Scenarios</a:t>
            </a:r>
            <a:endParaRPr lang="en-US" dirty="0"/>
          </a:p>
        </p:txBody>
      </p:sp>
    </p:spTree>
    <p:extLst>
      <p:ext uri="{BB962C8B-B14F-4D97-AF65-F5344CB8AC3E}">
        <p14:creationId xmlns:p14="http://schemas.microsoft.com/office/powerpoint/2010/main" val="3537147100"/>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611357"/>
          </a:xfrm>
        </p:spPr>
        <p:txBody>
          <a:bodyPr/>
          <a:lstStyle/>
          <a:p>
            <a:r>
              <a:rPr lang="en-US" dirty="0" smtClean="0"/>
              <a:t>Apps must be registered with SharePoint online</a:t>
            </a:r>
          </a:p>
          <a:p>
            <a:pPr lvl="1"/>
            <a:r>
              <a:rPr lang="en-US" dirty="0" smtClean="0"/>
              <a:t>Client ID – generated during the registration process</a:t>
            </a:r>
          </a:p>
          <a:p>
            <a:pPr lvl="1"/>
            <a:r>
              <a:rPr lang="en-US" dirty="0" smtClean="0"/>
              <a:t>Client Secret – generated during the registration process</a:t>
            </a:r>
          </a:p>
          <a:p>
            <a:pPr lvl="1"/>
            <a:r>
              <a:rPr lang="en-US" dirty="0" smtClean="0"/>
              <a:t>App Host Domain – the domain of the Azure web site hosting the app</a:t>
            </a:r>
          </a:p>
          <a:p>
            <a:pPr lvl="1"/>
            <a:r>
              <a:rPr lang="en-US" dirty="0" smtClean="0"/>
              <a:t>Redirect URL – the URL of the return page after permissions are granted</a:t>
            </a:r>
          </a:p>
          <a:p>
            <a:r>
              <a:rPr lang="en-US" dirty="0" smtClean="0"/>
              <a:t>SharePoint provides registration management pages</a:t>
            </a:r>
          </a:p>
          <a:p>
            <a:pPr lvl="1"/>
            <a:r>
              <a:rPr lang="en-US" dirty="0" smtClean="0"/>
              <a:t>AppRegNew.aspx – for registering a new app</a:t>
            </a:r>
          </a:p>
          <a:p>
            <a:pPr lvl="1"/>
            <a:r>
              <a:rPr lang="en-US" dirty="0" smtClean="0"/>
              <a:t>AppInv.aspx – for updating registered apps</a:t>
            </a:r>
          </a:p>
          <a:p>
            <a:pPr lvl="1"/>
            <a:r>
              <a:rPr lang="en-US" dirty="0" smtClean="0"/>
              <a:t>AppPrincipals.aspx – lists all registered apps</a:t>
            </a:r>
            <a:endParaRPr lang="en-US" dirty="0"/>
          </a:p>
        </p:txBody>
      </p:sp>
      <p:sp>
        <p:nvSpPr>
          <p:cNvPr id="3" name="Title 2"/>
          <p:cNvSpPr>
            <a:spLocks noGrp="1"/>
          </p:cNvSpPr>
          <p:nvPr>
            <p:ph type="title"/>
          </p:nvPr>
        </p:nvSpPr>
        <p:spPr/>
        <p:txBody>
          <a:bodyPr/>
          <a:lstStyle/>
          <a:p>
            <a:r>
              <a:rPr lang="en-US" dirty="0" smtClean="0"/>
              <a:t>App Principals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27</a:t>
            </a:fld>
            <a:endParaRPr lang="en-US" dirty="0"/>
          </a:p>
        </p:txBody>
      </p:sp>
    </p:spTree>
    <p:extLst>
      <p:ext uri="{BB962C8B-B14F-4D97-AF65-F5344CB8AC3E}">
        <p14:creationId xmlns:p14="http://schemas.microsoft.com/office/powerpoint/2010/main" val="2254138519"/>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Registering a New App</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28</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1430907"/>
            <a:ext cx="7611130" cy="4186122"/>
          </a:xfrm>
          <a:prstGeom prst="rect">
            <a:avLst/>
          </a:prstGeom>
        </p:spPr>
      </p:pic>
      <p:sp>
        <p:nvSpPr>
          <p:cNvPr id="6" name="TextBox 5"/>
          <p:cNvSpPr txBox="1"/>
          <p:nvPr/>
        </p:nvSpPr>
        <p:spPr>
          <a:xfrm>
            <a:off x="7345343" y="3067332"/>
            <a:ext cx="3607359" cy="276999"/>
          </a:xfrm>
          <a:prstGeom prst="rect">
            <a:avLst/>
          </a:prstGeom>
          <a:noFill/>
        </p:spPr>
        <p:txBody>
          <a:bodyPr wrap="square" lIns="0" tIns="0" rIns="0" bIns="0" rtlCol="0">
            <a:spAutoFit/>
          </a:bodyPr>
          <a:lstStyle/>
          <a:p>
            <a:r>
              <a:rPr lang="en-US" i="1" spc="-70" dirty="0" smtClean="0">
                <a:solidFill>
                  <a:schemeClr val="accent5">
                    <a:lumMod val="40000"/>
                    <a:lumOff val="60000"/>
                  </a:schemeClr>
                </a:solidFill>
              </a:rPr>
              <a:t>Generated value</a:t>
            </a:r>
          </a:p>
        </p:txBody>
      </p:sp>
      <p:sp>
        <p:nvSpPr>
          <p:cNvPr id="7" name="TextBox 6"/>
          <p:cNvSpPr txBox="1"/>
          <p:nvPr/>
        </p:nvSpPr>
        <p:spPr>
          <a:xfrm>
            <a:off x="7345343" y="3604086"/>
            <a:ext cx="3607359" cy="276999"/>
          </a:xfrm>
          <a:prstGeom prst="rect">
            <a:avLst/>
          </a:prstGeom>
          <a:noFill/>
        </p:spPr>
        <p:txBody>
          <a:bodyPr wrap="square" lIns="0" tIns="0" rIns="0" bIns="0" rtlCol="0">
            <a:spAutoFit/>
          </a:bodyPr>
          <a:lstStyle/>
          <a:p>
            <a:r>
              <a:rPr lang="en-US" i="1" spc="-70" dirty="0" smtClean="0">
                <a:solidFill>
                  <a:schemeClr val="accent5">
                    <a:lumMod val="40000"/>
                    <a:lumOff val="60000"/>
                  </a:schemeClr>
                </a:solidFill>
              </a:rPr>
              <a:t>Generated value</a:t>
            </a:r>
          </a:p>
        </p:txBody>
      </p:sp>
      <p:sp>
        <p:nvSpPr>
          <p:cNvPr id="8" name="TextBox 7"/>
          <p:cNvSpPr txBox="1"/>
          <p:nvPr/>
        </p:nvSpPr>
        <p:spPr>
          <a:xfrm>
            <a:off x="7345343" y="4058496"/>
            <a:ext cx="3607359" cy="276999"/>
          </a:xfrm>
          <a:prstGeom prst="rect">
            <a:avLst/>
          </a:prstGeom>
          <a:noFill/>
        </p:spPr>
        <p:txBody>
          <a:bodyPr wrap="square" lIns="0" tIns="0" rIns="0" bIns="0" rtlCol="0">
            <a:spAutoFit/>
          </a:bodyPr>
          <a:lstStyle/>
          <a:p>
            <a:r>
              <a:rPr lang="en-US" i="1" spc="-70" dirty="0" smtClean="0">
                <a:solidFill>
                  <a:schemeClr val="accent5">
                    <a:lumMod val="40000"/>
                    <a:lumOff val="60000"/>
                  </a:schemeClr>
                </a:solidFill>
              </a:rPr>
              <a:t>Free text value</a:t>
            </a:r>
          </a:p>
        </p:txBody>
      </p:sp>
      <p:sp>
        <p:nvSpPr>
          <p:cNvPr id="9" name="TextBox 8"/>
          <p:cNvSpPr txBox="1"/>
          <p:nvPr/>
        </p:nvSpPr>
        <p:spPr>
          <a:xfrm>
            <a:off x="7345343" y="4578007"/>
            <a:ext cx="4602147" cy="276999"/>
          </a:xfrm>
          <a:prstGeom prst="rect">
            <a:avLst/>
          </a:prstGeom>
          <a:noFill/>
        </p:spPr>
        <p:txBody>
          <a:bodyPr wrap="square" lIns="0" tIns="0" rIns="0" bIns="0" rtlCol="0">
            <a:spAutoFit/>
          </a:bodyPr>
          <a:lstStyle/>
          <a:p>
            <a:r>
              <a:rPr lang="en-US" i="1" spc="-70" dirty="0" smtClean="0">
                <a:solidFill>
                  <a:schemeClr val="accent5">
                    <a:lumMod val="40000"/>
                    <a:lumOff val="60000"/>
                  </a:schemeClr>
                </a:solidFill>
              </a:rPr>
              <a:t>Azure domain (e.g., myapp.azurewebsites.net)</a:t>
            </a:r>
          </a:p>
        </p:txBody>
      </p:sp>
      <p:sp>
        <p:nvSpPr>
          <p:cNvPr id="10" name="TextBox 9"/>
          <p:cNvSpPr txBox="1"/>
          <p:nvPr/>
        </p:nvSpPr>
        <p:spPr>
          <a:xfrm>
            <a:off x="7345343" y="5170916"/>
            <a:ext cx="4742824" cy="276999"/>
          </a:xfrm>
          <a:prstGeom prst="rect">
            <a:avLst/>
          </a:prstGeom>
          <a:noFill/>
        </p:spPr>
        <p:txBody>
          <a:bodyPr wrap="square" lIns="0" tIns="0" rIns="0" bIns="0" rtlCol="0">
            <a:spAutoFit/>
          </a:bodyPr>
          <a:lstStyle/>
          <a:p>
            <a:r>
              <a:rPr lang="en-US" i="1" spc="-70" dirty="0" smtClean="0">
                <a:solidFill>
                  <a:schemeClr val="accent5">
                    <a:lumMod val="40000"/>
                    <a:lumOff val="60000"/>
                  </a:schemeClr>
                </a:solidFill>
              </a:rPr>
              <a:t>Web address (e.g., https://myapp.azurewebsites.net)</a:t>
            </a:r>
          </a:p>
        </p:txBody>
      </p:sp>
    </p:spTree>
    <p:extLst>
      <p:ext uri="{BB962C8B-B14F-4D97-AF65-F5344CB8AC3E}">
        <p14:creationId xmlns:p14="http://schemas.microsoft.com/office/powerpoint/2010/main" val="156726786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11841"/>
          </a:xfrm>
        </p:spPr>
        <p:txBody>
          <a:bodyPr/>
          <a:lstStyle/>
          <a:p>
            <a:r>
              <a:rPr lang="en-US" dirty="0" smtClean="0"/>
              <a:t>User has Organizational Account</a:t>
            </a:r>
          </a:p>
          <a:p>
            <a:r>
              <a:rPr lang="en-US" dirty="0" smtClean="0"/>
              <a:t>App registered with SharePoint Online</a:t>
            </a:r>
          </a:p>
          <a:p>
            <a:r>
              <a:rPr lang="en-US" dirty="0" smtClean="0"/>
              <a:t>App deployed to SharePoint Online</a:t>
            </a:r>
          </a:p>
          <a:p>
            <a:r>
              <a:rPr lang="en-US" dirty="0" smtClean="0"/>
              <a:t>Remote Web deployed as an Azure Website</a:t>
            </a:r>
          </a:p>
          <a:p>
            <a:r>
              <a:rPr lang="en-US" dirty="0" smtClean="0"/>
              <a:t>Client ID and Client Secret defined in AAD</a:t>
            </a:r>
          </a:p>
        </p:txBody>
      </p:sp>
      <p:sp>
        <p:nvSpPr>
          <p:cNvPr id="3" name="Title 2"/>
          <p:cNvSpPr>
            <a:spLocks noGrp="1"/>
          </p:cNvSpPr>
          <p:nvPr>
            <p:ph type="title"/>
          </p:nvPr>
        </p:nvSpPr>
        <p:spPr/>
        <p:txBody>
          <a:bodyPr/>
          <a:lstStyle/>
          <a:p>
            <a:r>
              <a:rPr lang="en-US" dirty="0" smtClean="0"/>
              <a:t>Provider-Hosted App Flow Scenario</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29</a:t>
            </a:fld>
            <a:endParaRPr lang="en-US" dirty="0"/>
          </a:p>
        </p:txBody>
      </p:sp>
    </p:spTree>
    <p:extLst>
      <p:ext uri="{BB962C8B-B14F-4D97-AF65-F5344CB8AC3E}">
        <p14:creationId xmlns:p14="http://schemas.microsoft.com/office/powerpoint/2010/main" val="4035724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Deep Dive into Security and </a:t>
            </a:r>
            <a:r>
              <a:rPr lang="en-US" dirty="0" err="1"/>
              <a:t>OAuth</a:t>
            </a:r>
            <a:endParaRPr lang="en-US"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2.0 Flow Provider-Hosted App</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30</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802223" y="4838257"/>
            <a:ext cx="1782796" cy="492443"/>
          </a:xfrm>
          <a:prstGeom prst="rect">
            <a:avLst/>
          </a:prstGeom>
          <a:noFill/>
        </p:spPr>
        <p:txBody>
          <a:bodyPr wrap="none" lIns="0" tIns="0" rIns="0" bIns="0" rtlCol="0">
            <a:spAutoFit/>
          </a:bodyPr>
          <a:lstStyle/>
          <a:p>
            <a:pPr algn="ctr"/>
            <a:r>
              <a:rPr lang="en-US" sz="1600" b="1" spc="-70" smtClean="0">
                <a:gradFill>
                  <a:gsLst>
                    <a:gs pos="2917">
                      <a:schemeClr val="bg2"/>
                    </a:gs>
                    <a:gs pos="95000">
                      <a:schemeClr val="bg2"/>
                    </a:gs>
                  </a:gsLst>
                  <a:lin ang="5400000" scaled="0"/>
                </a:gradFill>
              </a:rPr>
              <a:t>Azure ACS</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spTree>
    <p:extLst>
      <p:ext uri="{BB962C8B-B14F-4D97-AF65-F5344CB8AC3E}">
        <p14:creationId xmlns:p14="http://schemas.microsoft.com/office/powerpoint/2010/main" val="836948449"/>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2.0 Flow Provider-Hosted App</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31</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802223" y="4838257"/>
            <a:ext cx="1782796"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ACS</a:t>
            </a: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a:off x="2401556" y="3302732"/>
            <a:ext cx="1797016" cy="108839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950504" y="3264646"/>
            <a:ext cx="1706878" cy="276999"/>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User launches app</a:t>
            </a:r>
          </a:p>
        </p:txBody>
      </p:sp>
    </p:spTree>
    <p:extLst>
      <p:ext uri="{BB962C8B-B14F-4D97-AF65-F5344CB8AC3E}">
        <p14:creationId xmlns:p14="http://schemas.microsoft.com/office/powerpoint/2010/main" val="357333126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2.0 Flow Provider-Hosted App</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32</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802223" y="4838257"/>
            <a:ext cx="1782796"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ACS</a:t>
            </a: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flipV="1">
            <a:off x="5699425" y="4350936"/>
            <a:ext cx="2077999" cy="18608"/>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618659" y="3805190"/>
            <a:ext cx="2111604"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Request Context token</a:t>
            </a:r>
          </a:p>
          <a:p>
            <a:pPr algn="ctr"/>
            <a:r>
              <a:rPr lang="en-US" spc="-70" dirty="0" smtClean="0">
                <a:gradFill>
                  <a:gsLst>
                    <a:gs pos="2917">
                      <a:schemeClr val="bg2"/>
                    </a:gs>
                    <a:gs pos="95000">
                      <a:schemeClr val="bg2"/>
                    </a:gs>
                  </a:gsLst>
                  <a:lin ang="5400000" scaled="0"/>
                </a:gradFill>
              </a:rPr>
              <a:t> for user</a:t>
            </a:r>
          </a:p>
        </p:txBody>
      </p:sp>
    </p:spTree>
    <p:extLst>
      <p:ext uri="{BB962C8B-B14F-4D97-AF65-F5344CB8AC3E}">
        <p14:creationId xmlns:p14="http://schemas.microsoft.com/office/powerpoint/2010/main" val="2776622768"/>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2.0 Flow Provider-Hosted App</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33</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802223" y="4838257"/>
            <a:ext cx="1782796"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ACS</a:t>
            </a: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flipV="1">
            <a:off x="5699425" y="4350936"/>
            <a:ext cx="2077999" cy="18608"/>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584582" y="3805190"/>
            <a:ext cx="2179764" cy="276999"/>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Context Token returned</a:t>
            </a:r>
          </a:p>
        </p:txBody>
      </p:sp>
    </p:spTree>
    <p:extLst>
      <p:ext uri="{BB962C8B-B14F-4D97-AF65-F5344CB8AC3E}">
        <p14:creationId xmlns:p14="http://schemas.microsoft.com/office/powerpoint/2010/main" val="1986778405"/>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2.0 Flow Provider-Hosted App</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34</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802223" y="4838257"/>
            <a:ext cx="1782796"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ACS</a:t>
            </a: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flipV="1">
            <a:off x="2401556" y="2532185"/>
            <a:ext cx="1597688" cy="77054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3079412" y="3190230"/>
            <a:ext cx="2456443"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Context Token returned</a:t>
            </a:r>
          </a:p>
          <a:p>
            <a:pPr algn="ctr"/>
            <a:r>
              <a:rPr lang="en-US" spc="-70" dirty="0">
                <a:gradFill>
                  <a:gsLst>
                    <a:gs pos="2917">
                      <a:schemeClr val="bg2"/>
                    </a:gs>
                    <a:gs pos="95000">
                      <a:schemeClr val="bg2"/>
                    </a:gs>
                  </a:gsLst>
                  <a:lin ang="5400000" scaled="0"/>
                </a:gradFill>
              </a:rPr>
              <a:t>a</a:t>
            </a:r>
            <a:r>
              <a:rPr lang="en-US" spc="-70" dirty="0" smtClean="0">
                <a:gradFill>
                  <a:gsLst>
                    <a:gs pos="2917">
                      <a:schemeClr val="bg2"/>
                    </a:gs>
                    <a:gs pos="95000">
                      <a:schemeClr val="bg2"/>
                    </a:gs>
                  </a:gsLst>
                  <a:lin ang="5400000" scaled="0"/>
                </a:gradFill>
              </a:rPr>
              <a:t>nd user redirected to app</a:t>
            </a:r>
          </a:p>
        </p:txBody>
      </p:sp>
      <p:cxnSp>
        <p:nvCxnSpPr>
          <p:cNvPr id="13" name="Straight Arrow Connector 12"/>
          <p:cNvCxnSpPr/>
          <p:nvPr/>
        </p:nvCxnSpPr>
        <p:spPr>
          <a:xfrm flipH="1" flipV="1">
            <a:off x="2733152" y="3744228"/>
            <a:ext cx="1465420" cy="958401"/>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7083125"/>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2.0 Flow Provider-Hosted App</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35</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802223" y="4838257"/>
            <a:ext cx="1782796"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ACS</a:t>
            </a: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sp>
        <p:nvSpPr>
          <p:cNvPr id="16" name="TextBox 15"/>
          <p:cNvSpPr txBox="1"/>
          <p:nvPr/>
        </p:nvSpPr>
        <p:spPr>
          <a:xfrm>
            <a:off x="4198572" y="3316311"/>
            <a:ext cx="2501967"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App extracts Refresh Token</a:t>
            </a:r>
          </a:p>
          <a:p>
            <a:pPr algn="ctr"/>
            <a:r>
              <a:rPr lang="en-US" spc="-70" dirty="0" smtClean="0">
                <a:gradFill>
                  <a:gsLst>
                    <a:gs pos="2917">
                      <a:schemeClr val="bg2"/>
                    </a:gs>
                    <a:gs pos="95000">
                      <a:schemeClr val="bg2"/>
                    </a:gs>
                  </a:gsLst>
                  <a:lin ang="5400000" scaled="0"/>
                </a:gradFill>
              </a:rPr>
              <a:t> from Context Token</a:t>
            </a:r>
          </a:p>
        </p:txBody>
      </p:sp>
    </p:spTree>
    <p:extLst>
      <p:ext uri="{BB962C8B-B14F-4D97-AF65-F5344CB8AC3E}">
        <p14:creationId xmlns:p14="http://schemas.microsoft.com/office/powerpoint/2010/main" val="137460757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2.0 Flow Provider-Hosted App</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36</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802223" y="4838257"/>
            <a:ext cx="1782796"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ACS</a:t>
            </a: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sp>
        <p:nvSpPr>
          <p:cNvPr id="16" name="TextBox 15"/>
          <p:cNvSpPr txBox="1"/>
          <p:nvPr/>
        </p:nvSpPr>
        <p:spPr>
          <a:xfrm>
            <a:off x="6706703" y="2382369"/>
            <a:ext cx="2514150"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App requests Access Token</a:t>
            </a:r>
          </a:p>
          <a:p>
            <a:pPr algn="ctr"/>
            <a:r>
              <a:rPr lang="en-US" spc="-70" dirty="0">
                <a:gradFill>
                  <a:gsLst>
                    <a:gs pos="2917">
                      <a:schemeClr val="bg2"/>
                    </a:gs>
                    <a:gs pos="95000">
                      <a:schemeClr val="bg2"/>
                    </a:gs>
                  </a:gsLst>
                  <a:lin ang="5400000" scaled="0"/>
                </a:gradFill>
              </a:rPr>
              <a:t>u</a:t>
            </a:r>
            <a:r>
              <a:rPr lang="en-US" spc="-70" dirty="0" smtClean="0">
                <a:gradFill>
                  <a:gsLst>
                    <a:gs pos="2917">
                      <a:schemeClr val="bg2"/>
                    </a:gs>
                    <a:gs pos="95000">
                      <a:schemeClr val="bg2"/>
                    </a:gs>
                  </a:gsLst>
                  <a:lin ang="5400000" scaled="0"/>
                </a:gradFill>
              </a:rPr>
              <a:t>sing refresh Token</a:t>
            </a:r>
          </a:p>
        </p:txBody>
      </p:sp>
      <p:cxnSp>
        <p:nvCxnSpPr>
          <p:cNvPr id="7" name="Straight Arrow Connector 6"/>
          <p:cNvCxnSpPr/>
          <p:nvPr/>
        </p:nvCxnSpPr>
        <p:spPr>
          <a:xfrm>
            <a:off x="6347710" y="2703007"/>
            <a:ext cx="1791455" cy="125604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5819292"/>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2.0 Flow Provider-Hosted App</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37</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802223" y="4838257"/>
            <a:ext cx="1782796"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ACS</a:t>
            </a: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sp>
        <p:nvSpPr>
          <p:cNvPr id="16" name="TextBox 15"/>
          <p:cNvSpPr txBox="1"/>
          <p:nvPr/>
        </p:nvSpPr>
        <p:spPr>
          <a:xfrm>
            <a:off x="6923814" y="2725423"/>
            <a:ext cx="2079928" cy="276999"/>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Access Token returned</a:t>
            </a:r>
          </a:p>
        </p:txBody>
      </p:sp>
      <p:cxnSp>
        <p:nvCxnSpPr>
          <p:cNvPr id="7" name="Straight Arrow Connector 6"/>
          <p:cNvCxnSpPr/>
          <p:nvPr/>
        </p:nvCxnSpPr>
        <p:spPr>
          <a:xfrm>
            <a:off x="6347710" y="2703007"/>
            <a:ext cx="1791455" cy="1256044"/>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5724155"/>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Provider-Hosted App</a:t>
            </a:r>
          </a:p>
        </p:txBody>
      </p:sp>
      <p:sp>
        <p:nvSpPr>
          <p:cNvPr id="3" name="Slide Number Placeholder 2"/>
          <p:cNvSpPr>
            <a:spLocks noGrp="1"/>
          </p:cNvSpPr>
          <p:nvPr>
            <p:ph type="sldNum" sz="quarter" idx="12"/>
          </p:nvPr>
        </p:nvSpPr>
        <p:spPr/>
        <p:txBody>
          <a:bodyPr/>
          <a:lstStyle/>
          <a:p>
            <a:fld id="{727B4C2D-45E2-4621-8491-2995EB46A674}" type="slidenum">
              <a:rPr lang="en-US" smtClean="0"/>
              <a:pPr/>
              <a:t>38</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802223" y="4838257"/>
            <a:ext cx="1782796"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ACS</a:t>
            </a: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a:stCxn id="14" idx="0"/>
          </p:cNvCxnSpPr>
          <p:nvPr/>
        </p:nvCxnSpPr>
        <p:spPr>
          <a:xfrm flipV="1">
            <a:off x="5049385" y="3155182"/>
            <a:ext cx="135564" cy="935258"/>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332878" y="3622811"/>
            <a:ext cx="2213875"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Access Token presented</a:t>
            </a:r>
          </a:p>
          <a:p>
            <a:pPr algn="ctr"/>
            <a:r>
              <a:rPr lang="en-US" spc="-70" dirty="0" smtClean="0">
                <a:gradFill>
                  <a:gsLst>
                    <a:gs pos="2917">
                      <a:schemeClr val="bg2"/>
                    </a:gs>
                    <a:gs pos="95000">
                      <a:schemeClr val="bg2"/>
                    </a:gs>
                  </a:gsLst>
                  <a:lin ang="5400000" scaled="0"/>
                </a:gradFill>
              </a:rPr>
              <a:t>Along with request</a:t>
            </a:r>
          </a:p>
        </p:txBody>
      </p:sp>
    </p:spTree>
    <p:extLst>
      <p:ext uri="{BB962C8B-B14F-4D97-AF65-F5344CB8AC3E}">
        <p14:creationId xmlns:p14="http://schemas.microsoft.com/office/powerpoint/2010/main" val="3138532067"/>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Provider-Hosted App</a:t>
            </a:r>
          </a:p>
        </p:txBody>
      </p:sp>
      <p:sp>
        <p:nvSpPr>
          <p:cNvPr id="3" name="Slide Number Placeholder 2"/>
          <p:cNvSpPr>
            <a:spLocks noGrp="1"/>
          </p:cNvSpPr>
          <p:nvPr>
            <p:ph type="sldNum" sz="quarter" idx="12"/>
          </p:nvPr>
        </p:nvSpPr>
        <p:spPr/>
        <p:txBody>
          <a:bodyPr/>
          <a:lstStyle/>
          <a:p>
            <a:fld id="{727B4C2D-45E2-4621-8491-2995EB46A674}" type="slidenum">
              <a:rPr lang="en-US" smtClean="0"/>
              <a:pPr/>
              <a:t>39</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802223" y="4838257"/>
            <a:ext cx="1782796"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ACS</a:t>
            </a: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flipH="1">
            <a:off x="4933741" y="3195376"/>
            <a:ext cx="170822" cy="895064"/>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564868" y="3622811"/>
            <a:ext cx="1749903" cy="276999"/>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Response returned</a:t>
            </a:r>
          </a:p>
        </p:txBody>
      </p:sp>
    </p:spTree>
    <p:extLst>
      <p:ext uri="{BB962C8B-B14F-4D97-AF65-F5344CB8AC3E}">
        <p14:creationId xmlns:p14="http://schemas.microsoft.com/office/powerpoint/2010/main" val="400170562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smtClean="0"/>
              <a:t>Azure Active Directory</a:t>
            </a:r>
          </a:p>
          <a:p>
            <a:r>
              <a:rPr lang="en-US" dirty="0" err="1" smtClean="0"/>
              <a:t>OAuth</a:t>
            </a:r>
            <a:r>
              <a:rPr lang="en-US" dirty="0" smtClean="0"/>
              <a:t> Primer</a:t>
            </a:r>
          </a:p>
          <a:p>
            <a:r>
              <a:rPr lang="en-US" dirty="0" smtClean="0"/>
              <a:t>Development </a:t>
            </a:r>
            <a:r>
              <a:rPr lang="en-US" dirty="0" smtClean="0"/>
              <a:t>Scenarios</a:t>
            </a:r>
          </a:p>
          <a:p>
            <a:r>
              <a:rPr lang="en-US" dirty="0" err="1" smtClean="0"/>
              <a:t>OAuth</a:t>
            </a:r>
            <a:r>
              <a:rPr lang="en-US" dirty="0" smtClean="0"/>
              <a:t> Flows</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SharePointAcsContext</a:t>
            </a:r>
            <a:r>
              <a:rPr lang="en-US" dirty="0" smtClean="0"/>
              <a:t> Class</a:t>
            </a:r>
            <a:endParaRPr lang="en-US" dirty="0"/>
          </a:p>
        </p:txBody>
      </p:sp>
      <p:sp>
        <p:nvSpPr>
          <p:cNvPr id="3" name="Content Placeholder 2"/>
          <p:cNvSpPr>
            <a:spLocks noGrp="1"/>
          </p:cNvSpPr>
          <p:nvPr>
            <p:ph idx="1"/>
          </p:nvPr>
        </p:nvSpPr>
        <p:spPr>
          <a:xfrm>
            <a:off x="507867" y="1069427"/>
            <a:ext cx="11173090" cy="5181600"/>
          </a:xfrm>
        </p:spPr>
        <p:txBody>
          <a:bodyPr/>
          <a:lstStyle/>
          <a:p>
            <a:r>
              <a:rPr lang="en-US" dirty="0" smtClean="0"/>
              <a:t>Inherits </a:t>
            </a:r>
            <a:r>
              <a:rPr lang="en-US" dirty="0" err="1" smtClean="0">
                <a:latin typeface="Consolas" panose="020B0609020204030204" pitchFamily="49" charset="0"/>
                <a:cs typeface="Consolas" panose="020B0609020204030204" pitchFamily="49" charset="0"/>
              </a:rPr>
              <a:t>SharePointContext</a:t>
            </a:r>
            <a:endParaRPr lang="en-US" dirty="0" smtClean="0">
              <a:latin typeface="Consolas" panose="020B0609020204030204" pitchFamily="49" charset="0"/>
              <a:cs typeface="Consolas" panose="020B0609020204030204" pitchFamily="49" charset="0"/>
            </a:endParaRPr>
          </a:p>
          <a:p>
            <a:r>
              <a:rPr lang="en-US" dirty="0" smtClean="0"/>
              <a:t>Provides specific properties and methods for dealing with context and access tokens</a:t>
            </a:r>
          </a:p>
          <a:p>
            <a:r>
              <a:rPr lang="en-US" dirty="0" smtClean="0"/>
              <a:t>CSOM</a:t>
            </a:r>
          </a:p>
          <a:p>
            <a:pPr lvl="1"/>
            <a:r>
              <a:rPr lang="en-US" sz="1600" dirty="0" err="1">
                <a:latin typeface="Consolas" panose="020B0609020204030204" pitchFamily="49" charset="0"/>
                <a:cs typeface="Consolas" panose="020B0609020204030204" pitchFamily="49" charset="0"/>
              </a:rPr>
              <a:t>CreateAppOnlyClientContextForSPAppWeb</a:t>
            </a:r>
            <a:endParaRPr lang="en-US" sz="1600" dirty="0">
              <a:latin typeface="Consolas" panose="020B0609020204030204" pitchFamily="49" charset="0"/>
              <a:cs typeface="Consolas" panose="020B0609020204030204" pitchFamily="49" charset="0"/>
            </a:endParaRPr>
          </a:p>
          <a:p>
            <a:pPr lvl="1"/>
            <a:r>
              <a:rPr lang="en-US" sz="1600" dirty="0" err="1">
                <a:latin typeface="Consolas" panose="020B0609020204030204" pitchFamily="49" charset="0"/>
                <a:cs typeface="Consolas" panose="020B0609020204030204" pitchFamily="49" charset="0"/>
              </a:rPr>
              <a:t>CreateAppOnlyClientContextForSPHost</a:t>
            </a:r>
            <a:endParaRPr lang="en-US" sz="1600" dirty="0">
              <a:latin typeface="Consolas" panose="020B0609020204030204" pitchFamily="49" charset="0"/>
              <a:cs typeface="Consolas" panose="020B0609020204030204" pitchFamily="49" charset="0"/>
            </a:endParaRPr>
          </a:p>
          <a:p>
            <a:pPr lvl="1"/>
            <a:r>
              <a:rPr lang="en-US" sz="1600" dirty="0" err="1">
                <a:latin typeface="Consolas" panose="020B0609020204030204" pitchFamily="49" charset="0"/>
                <a:cs typeface="Consolas" panose="020B0609020204030204" pitchFamily="49" charset="0"/>
              </a:rPr>
              <a:t>CreateUserClientContextForSPAppWeb</a:t>
            </a:r>
            <a:endParaRPr lang="en-US" sz="1600" dirty="0">
              <a:latin typeface="Consolas" panose="020B0609020204030204" pitchFamily="49" charset="0"/>
              <a:cs typeface="Consolas" panose="020B0609020204030204" pitchFamily="49" charset="0"/>
            </a:endParaRPr>
          </a:p>
          <a:p>
            <a:pPr lvl="1"/>
            <a:r>
              <a:rPr lang="en-US" sz="1600" dirty="0" err="1">
                <a:latin typeface="Consolas" panose="020B0609020204030204" pitchFamily="49" charset="0"/>
                <a:cs typeface="Consolas" panose="020B0609020204030204" pitchFamily="49" charset="0"/>
              </a:rPr>
              <a:t>CreateUserClientContextForSPHost</a:t>
            </a:r>
            <a:endParaRPr lang="en-US" sz="1600" dirty="0">
              <a:latin typeface="Consolas" panose="020B0609020204030204" pitchFamily="49" charset="0"/>
              <a:cs typeface="Consolas" panose="020B0609020204030204" pitchFamily="49" charset="0"/>
            </a:endParaRPr>
          </a:p>
          <a:p>
            <a:r>
              <a:rPr lang="en-US" dirty="0" smtClean="0"/>
              <a:t>REST</a:t>
            </a:r>
          </a:p>
          <a:p>
            <a:pPr lvl="1"/>
            <a:r>
              <a:rPr lang="en-US" sz="1600" dirty="0" err="1">
                <a:latin typeface="Consolas" panose="020B0609020204030204" pitchFamily="49" charset="0"/>
                <a:cs typeface="Consolas" panose="020B0609020204030204" pitchFamily="49" charset="0"/>
              </a:rPr>
              <a:t>AppOnlyAccessTokenForSPAppWeb</a:t>
            </a:r>
            <a:endParaRPr lang="en-US" sz="1600" dirty="0">
              <a:latin typeface="Consolas" panose="020B0609020204030204" pitchFamily="49" charset="0"/>
              <a:cs typeface="Consolas" panose="020B0609020204030204" pitchFamily="49" charset="0"/>
            </a:endParaRPr>
          </a:p>
          <a:p>
            <a:pPr lvl="1"/>
            <a:r>
              <a:rPr lang="en-US" sz="1600" dirty="0" err="1">
                <a:latin typeface="Consolas" panose="020B0609020204030204" pitchFamily="49" charset="0"/>
                <a:cs typeface="Consolas" panose="020B0609020204030204" pitchFamily="49" charset="0"/>
              </a:rPr>
              <a:t>AppOnlyAccessTokenForSPHost</a:t>
            </a:r>
            <a:endParaRPr lang="en-US" sz="1600" dirty="0">
              <a:latin typeface="Consolas" panose="020B0609020204030204" pitchFamily="49" charset="0"/>
              <a:cs typeface="Consolas" panose="020B0609020204030204" pitchFamily="49" charset="0"/>
            </a:endParaRPr>
          </a:p>
          <a:p>
            <a:pPr lvl="1"/>
            <a:r>
              <a:rPr lang="en-US" sz="1600" dirty="0" err="1">
                <a:latin typeface="Consolas" panose="020B0609020204030204" pitchFamily="49" charset="0"/>
                <a:cs typeface="Consolas" panose="020B0609020204030204" pitchFamily="49" charset="0"/>
              </a:rPr>
              <a:t>UserAccessTokenForSPAppWeb</a:t>
            </a:r>
            <a:endParaRPr lang="en-US" sz="1600" dirty="0">
              <a:latin typeface="Consolas" panose="020B0609020204030204" pitchFamily="49" charset="0"/>
              <a:cs typeface="Consolas" panose="020B0609020204030204" pitchFamily="49" charset="0"/>
            </a:endParaRPr>
          </a:p>
          <a:p>
            <a:pPr lvl="1"/>
            <a:r>
              <a:rPr lang="en-US" sz="1600" dirty="0" err="1">
                <a:latin typeface="Consolas" panose="020B0609020204030204" pitchFamily="49" charset="0"/>
                <a:cs typeface="Consolas" panose="020B0609020204030204" pitchFamily="49" charset="0"/>
              </a:rPr>
              <a:t>UserAccessTokenForSPHost</a:t>
            </a:r>
            <a:endParaRPr lang="en-US"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0081214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Making REST Calls with OAuth</a:t>
            </a:r>
            <a:endParaRPr lang="en-US" dirty="0"/>
          </a:p>
        </p:txBody>
      </p:sp>
      <p:pic>
        <p:nvPicPr>
          <p:cNvPr id="6" name="Picture 5"/>
          <p:cNvPicPr>
            <a:picLocks noChangeAspect="1"/>
          </p:cNvPicPr>
          <p:nvPr/>
        </p:nvPicPr>
        <p:blipFill>
          <a:blip r:embed="rId2"/>
          <a:stretch>
            <a:fillRect/>
          </a:stretch>
        </p:blipFill>
        <p:spPr>
          <a:xfrm>
            <a:off x="519112" y="1565135"/>
            <a:ext cx="10285314" cy="3111967"/>
          </a:xfrm>
          <a:prstGeom prst="rect">
            <a:avLst/>
          </a:prstGeom>
        </p:spPr>
      </p:pic>
    </p:spTree>
    <p:extLst>
      <p:ext uri="{BB962C8B-B14F-4D97-AF65-F5344CB8AC3E}">
        <p14:creationId xmlns:p14="http://schemas.microsoft.com/office/powerpoint/2010/main" val="40452771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Making CSOM Calls with OAuth</a:t>
            </a:r>
            <a:endParaRPr lang="en-US" dirty="0"/>
          </a:p>
        </p:txBody>
      </p:sp>
      <p:pic>
        <p:nvPicPr>
          <p:cNvPr id="2" name="Picture 1"/>
          <p:cNvPicPr>
            <a:picLocks noChangeAspect="1"/>
          </p:cNvPicPr>
          <p:nvPr/>
        </p:nvPicPr>
        <p:blipFill>
          <a:blip r:embed="rId2"/>
          <a:stretch>
            <a:fillRect/>
          </a:stretch>
        </p:blipFill>
        <p:spPr>
          <a:xfrm>
            <a:off x="519111" y="1341940"/>
            <a:ext cx="10892281" cy="2820157"/>
          </a:xfrm>
          <a:prstGeom prst="rect">
            <a:avLst/>
          </a:prstGeom>
        </p:spPr>
      </p:pic>
    </p:spTree>
    <p:extLst>
      <p:ext uri="{BB962C8B-B14F-4D97-AF65-F5344CB8AC3E}">
        <p14:creationId xmlns:p14="http://schemas.microsoft.com/office/powerpoint/2010/main" val="16103741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Provider-Hosted App</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974773602"/>
      </p:ext>
    </p:extLst>
  </p:cSld>
  <p:clrMapOvr>
    <a:masterClrMapping/>
  </p:clrMapOvr>
  <p:transition>
    <p:fad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Office 365 APIs</a:t>
            </a:r>
            <a:endParaRPr lang="en-US" dirty="0"/>
          </a:p>
        </p:txBody>
      </p:sp>
      <p:sp>
        <p:nvSpPr>
          <p:cNvPr id="9" name="Subtitle 4"/>
          <p:cNvSpPr>
            <a:spLocks noGrp="1"/>
          </p:cNvSpPr>
          <p:nvPr>
            <p:ph type="subTitle" idx="1"/>
          </p:nvPr>
        </p:nvSpPr>
        <p:spPr/>
        <p:txBody>
          <a:bodyPr/>
          <a:lstStyle/>
          <a:p>
            <a:pPr lvl="0"/>
            <a:r>
              <a:rPr lang="en-US" dirty="0" smtClean="0"/>
              <a:t>Development Scenarios</a:t>
            </a:r>
            <a:endParaRPr lang="en-US" dirty="0"/>
          </a:p>
        </p:txBody>
      </p:sp>
    </p:spTree>
    <p:extLst>
      <p:ext uri="{BB962C8B-B14F-4D97-AF65-F5344CB8AC3E}">
        <p14:creationId xmlns:p14="http://schemas.microsoft.com/office/powerpoint/2010/main" val="3145714939"/>
      </p:ext>
    </p:extLst>
  </p:cSld>
  <p:clrMapOvr>
    <a:masterClrMapping/>
  </p:clrMapOvr>
  <p:transition>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11841"/>
          </a:xfrm>
        </p:spPr>
        <p:txBody>
          <a:bodyPr/>
          <a:lstStyle/>
          <a:p>
            <a:r>
              <a:rPr lang="en-US" dirty="0" smtClean="0"/>
              <a:t>User has Organizational Account</a:t>
            </a:r>
          </a:p>
          <a:p>
            <a:r>
              <a:rPr lang="en-US" dirty="0" smtClean="0"/>
              <a:t>Application deployed as an Azure Web Site</a:t>
            </a:r>
          </a:p>
          <a:p>
            <a:r>
              <a:rPr lang="en-US" dirty="0" smtClean="0"/>
              <a:t>Application does not require explicit permission grant</a:t>
            </a:r>
          </a:p>
        </p:txBody>
      </p:sp>
      <p:sp>
        <p:nvSpPr>
          <p:cNvPr id="3" name="Title 2"/>
          <p:cNvSpPr>
            <a:spLocks noGrp="1"/>
          </p:cNvSpPr>
          <p:nvPr>
            <p:ph type="title"/>
          </p:nvPr>
        </p:nvSpPr>
        <p:spPr/>
        <p:txBody>
          <a:bodyPr/>
          <a:lstStyle/>
          <a:p>
            <a:r>
              <a:rPr lang="en-US" dirty="0" smtClean="0"/>
              <a:t>Office 365 APIS Flow </a:t>
            </a:r>
            <a:r>
              <a:rPr lang="en-US" dirty="0"/>
              <a:t>Scenario</a:t>
            </a:r>
          </a:p>
        </p:txBody>
      </p:sp>
      <p:sp>
        <p:nvSpPr>
          <p:cNvPr id="4" name="Slide Number Placeholder 3"/>
          <p:cNvSpPr>
            <a:spLocks noGrp="1"/>
          </p:cNvSpPr>
          <p:nvPr>
            <p:ph type="sldNum" sz="quarter" idx="12"/>
          </p:nvPr>
        </p:nvSpPr>
        <p:spPr/>
        <p:txBody>
          <a:bodyPr/>
          <a:lstStyle/>
          <a:p>
            <a:fld id="{727B4C2D-45E2-4621-8491-2995EB46A674}" type="slidenum">
              <a:rPr lang="en-US" smtClean="0"/>
              <a:pPr/>
              <a:t>45</a:t>
            </a:fld>
            <a:endParaRPr lang="en-US" dirty="0"/>
          </a:p>
        </p:txBody>
      </p:sp>
    </p:spTree>
    <p:extLst>
      <p:ext uri="{BB962C8B-B14F-4D97-AF65-F5344CB8AC3E}">
        <p14:creationId xmlns:p14="http://schemas.microsoft.com/office/powerpoint/2010/main" val="3524815229"/>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2.0 Flow Office 365 APIs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46</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688603" y="4838257"/>
            <a:ext cx="2010037" cy="497380"/>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1"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spTree>
    <p:extLst>
      <p:ext uri="{BB962C8B-B14F-4D97-AF65-F5344CB8AC3E}">
        <p14:creationId xmlns:p14="http://schemas.microsoft.com/office/powerpoint/2010/main" val="1621994963"/>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smtClean="0"/>
              <a:t>Office 365 </a:t>
            </a:r>
            <a:r>
              <a:rPr lang="en-US" dirty="0"/>
              <a:t>APIs</a:t>
            </a:r>
          </a:p>
        </p:txBody>
      </p:sp>
      <p:sp>
        <p:nvSpPr>
          <p:cNvPr id="3" name="Slide Number Placeholder 2"/>
          <p:cNvSpPr>
            <a:spLocks noGrp="1"/>
          </p:cNvSpPr>
          <p:nvPr>
            <p:ph type="sldNum" sz="quarter" idx="12"/>
          </p:nvPr>
        </p:nvSpPr>
        <p:spPr/>
        <p:txBody>
          <a:bodyPr/>
          <a:lstStyle/>
          <a:p>
            <a:fld id="{727B4C2D-45E2-4621-8491-2995EB46A674}" type="slidenum">
              <a:rPr lang="en-US" smtClean="0"/>
              <a:pPr/>
              <a:t>47</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688603" y="4838257"/>
            <a:ext cx="2010037" cy="497380"/>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1"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a:stCxn id="4" idx="1"/>
          </p:cNvCxnSpPr>
          <p:nvPr/>
        </p:nvCxnSpPr>
        <p:spPr>
          <a:xfrm flipV="1">
            <a:off x="2286813" y="2230734"/>
            <a:ext cx="1810225" cy="57958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441749" y="1577591"/>
            <a:ext cx="1520544"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User accesses</a:t>
            </a:r>
          </a:p>
          <a:p>
            <a:pPr algn="ctr"/>
            <a:r>
              <a:rPr lang="en-US" spc="-70" dirty="0" smtClean="0">
                <a:gradFill>
                  <a:gsLst>
                    <a:gs pos="2917">
                      <a:schemeClr val="bg2"/>
                    </a:gs>
                    <a:gs pos="95000">
                      <a:schemeClr val="bg2"/>
                    </a:gs>
                  </a:gsLst>
                  <a:lin ang="5400000" scaled="0"/>
                </a:gradFill>
              </a:rPr>
              <a:t>Web application</a:t>
            </a:r>
          </a:p>
        </p:txBody>
      </p:sp>
    </p:spTree>
    <p:extLst>
      <p:ext uri="{BB962C8B-B14F-4D97-AF65-F5344CB8AC3E}">
        <p14:creationId xmlns:p14="http://schemas.microsoft.com/office/powerpoint/2010/main" val="3192743646"/>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smtClean="0"/>
              <a:t>Office 365 </a:t>
            </a:r>
            <a:r>
              <a:rPr lang="en-US" dirty="0"/>
              <a:t>APIs</a:t>
            </a:r>
          </a:p>
        </p:txBody>
      </p:sp>
      <p:sp>
        <p:nvSpPr>
          <p:cNvPr id="3" name="Slide Number Placeholder 2"/>
          <p:cNvSpPr>
            <a:spLocks noGrp="1"/>
          </p:cNvSpPr>
          <p:nvPr>
            <p:ph type="sldNum" sz="quarter" idx="12"/>
          </p:nvPr>
        </p:nvSpPr>
        <p:spPr/>
        <p:txBody>
          <a:bodyPr/>
          <a:lstStyle/>
          <a:p>
            <a:fld id="{727B4C2D-45E2-4621-8491-2995EB46A674}" type="slidenum">
              <a:rPr lang="en-US" smtClean="0"/>
              <a:pPr/>
              <a:t>48</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688603" y="4838257"/>
            <a:ext cx="2010037" cy="497380"/>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1"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a:stCxn id="4" idx="1"/>
          </p:cNvCxnSpPr>
          <p:nvPr/>
        </p:nvCxnSpPr>
        <p:spPr>
          <a:xfrm>
            <a:off x="2286813" y="2810321"/>
            <a:ext cx="5560950" cy="153056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347710" y="3425962"/>
            <a:ext cx="1725922" cy="276999"/>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Redirected to AAD</a:t>
            </a:r>
          </a:p>
        </p:txBody>
      </p:sp>
    </p:spTree>
    <p:extLst>
      <p:ext uri="{BB962C8B-B14F-4D97-AF65-F5344CB8AC3E}">
        <p14:creationId xmlns:p14="http://schemas.microsoft.com/office/powerpoint/2010/main" val="700847037"/>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smtClean="0"/>
              <a:t>Office 365 </a:t>
            </a:r>
            <a:r>
              <a:rPr lang="en-US" dirty="0"/>
              <a:t>APIs</a:t>
            </a:r>
          </a:p>
        </p:txBody>
      </p:sp>
      <p:sp>
        <p:nvSpPr>
          <p:cNvPr id="3" name="Slide Number Placeholder 2"/>
          <p:cNvSpPr>
            <a:spLocks noGrp="1"/>
          </p:cNvSpPr>
          <p:nvPr>
            <p:ph type="sldNum" sz="quarter" idx="12"/>
          </p:nvPr>
        </p:nvSpPr>
        <p:spPr/>
        <p:txBody>
          <a:bodyPr/>
          <a:lstStyle/>
          <a:p>
            <a:fld id="{727B4C2D-45E2-4621-8491-2995EB46A674}" type="slidenum">
              <a:rPr lang="en-US" smtClean="0"/>
              <a:pPr/>
              <a:t>49</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688603" y="4838257"/>
            <a:ext cx="2010037" cy="497380"/>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1"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a:stCxn id="4" idx="1"/>
          </p:cNvCxnSpPr>
          <p:nvPr/>
        </p:nvCxnSpPr>
        <p:spPr>
          <a:xfrm>
            <a:off x="2286813" y="2810321"/>
            <a:ext cx="5560950" cy="1530567"/>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507274" y="3425962"/>
            <a:ext cx="1406795"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Consent dialog</a:t>
            </a:r>
          </a:p>
          <a:p>
            <a:pPr algn="ctr"/>
            <a:r>
              <a:rPr lang="en-US" spc="-70" dirty="0" smtClean="0">
                <a:gradFill>
                  <a:gsLst>
                    <a:gs pos="2917">
                      <a:schemeClr val="bg2"/>
                    </a:gs>
                    <a:gs pos="95000">
                      <a:schemeClr val="bg2"/>
                    </a:gs>
                  </a:gsLst>
                  <a:lin ang="5400000" scaled="0"/>
                </a:gradFill>
              </a:rPr>
              <a:t>displayed</a:t>
            </a:r>
          </a:p>
        </p:txBody>
      </p:sp>
    </p:spTree>
    <p:extLst>
      <p:ext uri="{BB962C8B-B14F-4D97-AF65-F5344CB8AC3E}">
        <p14:creationId xmlns:p14="http://schemas.microsoft.com/office/powerpoint/2010/main" val="130030260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Rectangle 283"/>
          <p:cNvSpPr/>
          <p:nvPr/>
        </p:nvSpPr>
        <p:spPr bwMode="auto">
          <a:xfrm>
            <a:off x="463282" y="894279"/>
            <a:ext cx="11307607" cy="2002349"/>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650" fontAlgn="base">
              <a:spcBef>
                <a:spcPct val="0"/>
              </a:spcBef>
              <a:spcAft>
                <a:spcPct val="0"/>
              </a:spcAft>
            </a:pPr>
            <a:endParaRPr lang="en-US" sz="1764" dirty="0">
              <a:gradFill>
                <a:gsLst>
                  <a:gs pos="10619">
                    <a:srgbClr val="505050"/>
                  </a:gs>
                  <a:gs pos="28000">
                    <a:srgbClr val="505050"/>
                  </a:gs>
                </a:gsLst>
                <a:lin ang="5400000" scaled="0"/>
              </a:gradFill>
            </a:endParaRPr>
          </a:p>
        </p:txBody>
      </p:sp>
      <p:pic>
        <p:nvPicPr>
          <p:cNvPr id="547" name="Picture 54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703" y="1276109"/>
            <a:ext cx="3789186" cy="1554271"/>
          </a:xfrm>
          <a:prstGeom prst="rect">
            <a:avLst/>
          </a:prstGeom>
        </p:spPr>
      </p:pic>
      <p:sp>
        <p:nvSpPr>
          <p:cNvPr id="9" name="Title 8"/>
          <p:cNvSpPr>
            <a:spLocks noGrp="1"/>
          </p:cNvSpPr>
          <p:nvPr>
            <p:ph type="title"/>
          </p:nvPr>
        </p:nvSpPr>
        <p:spPr>
          <a:xfrm>
            <a:off x="292512" y="-1501"/>
            <a:ext cx="11652805" cy="899431"/>
          </a:xfrm>
        </p:spPr>
        <p:txBody>
          <a:bodyPr/>
          <a:lstStyle/>
          <a:p>
            <a:r>
              <a:rPr lang="en-US" dirty="0" smtClean="0"/>
              <a:t>Vision</a:t>
            </a:r>
            <a:endParaRPr lang="en-US" dirty="0"/>
          </a:p>
        </p:txBody>
      </p:sp>
      <p:grpSp>
        <p:nvGrpSpPr>
          <p:cNvPr id="357" name="Group 356"/>
          <p:cNvGrpSpPr/>
          <p:nvPr/>
        </p:nvGrpSpPr>
        <p:grpSpPr>
          <a:xfrm>
            <a:off x="286285" y="1172695"/>
            <a:ext cx="3695234" cy="1487429"/>
            <a:chOff x="292100" y="1016000"/>
            <a:chExt cx="3770313" cy="1517650"/>
          </a:xfrm>
        </p:grpSpPr>
        <p:sp>
          <p:nvSpPr>
            <p:cNvPr id="363" name="Rectangle 362"/>
            <p:cNvSpPr/>
            <p:nvPr/>
          </p:nvSpPr>
          <p:spPr bwMode="auto">
            <a:xfrm>
              <a:off x="1203489" y="1050925"/>
              <a:ext cx="1896947" cy="111330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64" name="Group 363"/>
            <p:cNvGrpSpPr/>
            <p:nvPr/>
          </p:nvGrpSpPr>
          <p:grpSpPr>
            <a:xfrm>
              <a:off x="1160464" y="1016000"/>
              <a:ext cx="1978025" cy="1500188"/>
              <a:chOff x="1363663" y="914400"/>
              <a:chExt cx="1978025" cy="1500188"/>
            </a:xfrm>
          </p:grpSpPr>
          <p:sp>
            <p:nvSpPr>
              <p:cNvPr id="405" name="Rectangle 5"/>
              <p:cNvSpPr>
                <a:spLocks noChangeArrowheads="1"/>
              </p:cNvSpPr>
              <p:nvPr/>
            </p:nvSpPr>
            <p:spPr bwMode="auto">
              <a:xfrm>
                <a:off x="1858963" y="2382838"/>
                <a:ext cx="982663" cy="317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06" name="Freeform 405"/>
              <p:cNvSpPr>
                <a:spLocks/>
              </p:cNvSpPr>
              <p:nvPr/>
            </p:nvSpPr>
            <p:spPr bwMode="auto">
              <a:xfrm>
                <a:off x="1363663" y="914400"/>
                <a:ext cx="1978025"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000000"/>
              </a:solidFill>
              <a:ln>
                <a:noFill/>
              </a:ln>
              <a:extLst/>
            </p:spPr>
            <p:txBody>
              <a:bodyPr vert="horz" wrap="square" lIns="89619" tIns="44809" rIns="89619" bIns="44809" numCol="1" anchor="t" anchorCtr="0" compatLnSpc="1">
                <a:prstTxWarp prst="textNoShape">
                  <a:avLst/>
                </a:prstTxWarp>
                <a:noAutofit/>
              </a:bodyPr>
              <a:lstStyle/>
              <a:p>
                <a:pPr defTabSz="914093"/>
                <a:endParaRPr lang="en-US" sz="1764">
                  <a:solidFill>
                    <a:srgbClr val="FFFFFF"/>
                  </a:solidFill>
                </a:endParaRPr>
              </a:p>
            </p:txBody>
          </p:sp>
          <p:sp>
            <p:nvSpPr>
              <p:cNvPr id="407" name="Rectangle 33"/>
              <p:cNvSpPr>
                <a:spLocks noChangeArrowheads="1"/>
              </p:cNvSpPr>
              <p:nvPr/>
            </p:nvSpPr>
            <p:spPr bwMode="auto">
              <a:xfrm>
                <a:off x="2309813" y="2081213"/>
                <a:ext cx="80963" cy="3206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365" name="Oval 115"/>
            <p:cNvSpPr>
              <a:spLocks noChangeArrowheads="1"/>
            </p:cNvSpPr>
            <p:nvPr/>
          </p:nvSpPr>
          <p:spPr bwMode="auto">
            <a:xfrm>
              <a:off x="1422401" y="1611312"/>
              <a:ext cx="20638" cy="190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366" name="Group 365"/>
            <p:cNvGrpSpPr/>
            <p:nvPr/>
          </p:nvGrpSpPr>
          <p:grpSpPr>
            <a:xfrm>
              <a:off x="1264391" y="1121515"/>
              <a:ext cx="1751120" cy="977160"/>
              <a:chOff x="3305410" y="464807"/>
              <a:chExt cx="993287" cy="554274"/>
            </a:xfrm>
          </p:grpSpPr>
          <p:sp>
            <p:nvSpPr>
              <p:cNvPr id="393" name="Rectangle 392"/>
              <p:cNvSpPr/>
              <p:nvPr/>
            </p:nvSpPr>
            <p:spPr bwMode="auto">
              <a:xfrm>
                <a:off x="3305410" y="464807"/>
                <a:ext cx="74317" cy="7431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4" name="Rectangle 393"/>
              <p:cNvSpPr/>
              <p:nvPr/>
            </p:nvSpPr>
            <p:spPr bwMode="auto">
              <a:xfrm>
                <a:off x="3392488" y="464807"/>
                <a:ext cx="906209" cy="74317"/>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5" name="Rectangle 394"/>
              <p:cNvSpPr/>
              <p:nvPr/>
            </p:nvSpPr>
            <p:spPr bwMode="auto">
              <a:xfrm>
                <a:off x="3305410" y="558053"/>
                <a:ext cx="993287" cy="461028"/>
              </a:xfrm>
              <a:prstGeom prst="rect">
                <a:avLst/>
              </a:prstGeom>
              <a:solidFill>
                <a:schemeClr val="tx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6" name="Freeform 303"/>
              <p:cNvSpPr>
                <a:spLocks noEditPoints="1"/>
              </p:cNvSpPr>
              <p:nvPr/>
            </p:nvSpPr>
            <p:spPr bwMode="auto">
              <a:xfrm>
                <a:off x="3315378" y="477061"/>
                <a:ext cx="51918" cy="49841"/>
              </a:xfrm>
              <a:custGeom>
                <a:avLst/>
                <a:gdLst>
                  <a:gd name="T0" fmla="*/ 528 w 1440"/>
                  <a:gd name="T1" fmla="*/ 191 h 1371"/>
                  <a:gd name="T2" fmla="*/ 864 w 1440"/>
                  <a:gd name="T3" fmla="*/ 526 h 1371"/>
                  <a:gd name="T4" fmla="*/ 528 w 1440"/>
                  <a:gd name="T5" fmla="*/ 861 h 1371"/>
                  <a:gd name="T6" fmla="*/ 208 w 1440"/>
                  <a:gd name="T7" fmla="*/ 526 h 1371"/>
                  <a:gd name="T8" fmla="*/ 528 w 1440"/>
                  <a:gd name="T9" fmla="*/ 191 h 1371"/>
                  <a:gd name="T10" fmla="*/ 528 w 1440"/>
                  <a:gd name="T11" fmla="*/ 0 h 1371"/>
                  <a:gd name="T12" fmla="*/ 0 w 1440"/>
                  <a:gd name="T13" fmla="*/ 526 h 1371"/>
                  <a:gd name="T14" fmla="*/ 528 w 1440"/>
                  <a:gd name="T15" fmla="*/ 1052 h 1371"/>
                  <a:gd name="T16" fmla="*/ 880 w 1440"/>
                  <a:gd name="T17" fmla="*/ 924 h 1371"/>
                  <a:gd name="T18" fmla="*/ 1280 w 1440"/>
                  <a:gd name="T19" fmla="*/ 1339 h 1371"/>
                  <a:gd name="T20" fmla="*/ 1408 w 1440"/>
                  <a:gd name="T21" fmla="*/ 1339 h 1371"/>
                  <a:gd name="T22" fmla="*/ 1408 w 1440"/>
                  <a:gd name="T23" fmla="*/ 1339 h 1371"/>
                  <a:gd name="T24" fmla="*/ 1408 w 1440"/>
                  <a:gd name="T25" fmla="*/ 1211 h 1371"/>
                  <a:gd name="T26" fmla="*/ 976 w 1440"/>
                  <a:gd name="T27" fmla="*/ 797 h 1371"/>
                  <a:gd name="T28" fmla="*/ 1056 w 1440"/>
                  <a:gd name="T29" fmla="*/ 526 h 1371"/>
                  <a:gd name="T30" fmla="*/ 528 w 1440"/>
                  <a:gd name="T31" fmla="*/ 0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40" h="1371">
                    <a:moveTo>
                      <a:pt x="528" y="191"/>
                    </a:moveTo>
                    <a:cubicBezTo>
                      <a:pt x="704" y="191"/>
                      <a:pt x="864" y="350"/>
                      <a:pt x="864" y="526"/>
                    </a:cubicBezTo>
                    <a:cubicBezTo>
                      <a:pt x="864" y="701"/>
                      <a:pt x="704" y="861"/>
                      <a:pt x="528" y="861"/>
                    </a:cubicBezTo>
                    <a:cubicBezTo>
                      <a:pt x="352" y="861"/>
                      <a:pt x="208" y="701"/>
                      <a:pt x="208" y="526"/>
                    </a:cubicBezTo>
                    <a:cubicBezTo>
                      <a:pt x="208" y="350"/>
                      <a:pt x="352" y="191"/>
                      <a:pt x="528" y="191"/>
                    </a:cubicBezTo>
                    <a:close/>
                    <a:moveTo>
                      <a:pt x="528" y="0"/>
                    </a:moveTo>
                    <a:cubicBezTo>
                      <a:pt x="240" y="0"/>
                      <a:pt x="0" y="239"/>
                      <a:pt x="0" y="526"/>
                    </a:cubicBezTo>
                    <a:cubicBezTo>
                      <a:pt x="0" y="813"/>
                      <a:pt x="240" y="1052"/>
                      <a:pt x="528" y="1052"/>
                    </a:cubicBezTo>
                    <a:cubicBezTo>
                      <a:pt x="656" y="1052"/>
                      <a:pt x="784" y="1004"/>
                      <a:pt x="880" y="924"/>
                    </a:cubicBezTo>
                    <a:cubicBezTo>
                      <a:pt x="1280" y="1339"/>
                      <a:pt x="1280" y="1339"/>
                      <a:pt x="1280" y="1339"/>
                    </a:cubicBezTo>
                    <a:cubicBezTo>
                      <a:pt x="1312" y="1371"/>
                      <a:pt x="1376" y="1371"/>
                      <a:pt x="1408" y="1339"/>
                    </a:cubicBezTo>
                    <a:cubicBezTo>
                      <a:pt x="1408" y="1339"/>
                      <a:pt x="1408" y="1339"/>
                      <a:pt x="1408" y="1339"/>
                    </a:cubicBezTo>
                    <a:cubicBezTo>
                      <a:pt x="1440" y="1307"/>
                      <a:pt x="1440" y="1243"/>
                      <a:pt x="1408" y="1211"/>
                    </a:cubicBezTo>
                    <a:cubicBezTo>
                      <a:pt x="976" y="797"/>
                      <a:pt x="976" y="797"/>
                      <a:pt x="976" y="797"/>
                    </a:cubicBezTo>
                    <a:cubicBezTo>
                      <a:pt x="1040" y="717"/>
                      <a:pt x="1056" y="621"/>
                      <a:pt x="1056" y="526"/>
                    </a:cubicBezTo>
                    <a:cubicBezTo>
                      <a:pt x="1056" y="239"/>
                      <a:pt x="816" y="0"/>
                      <a:pt x="528"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cxnSp>
            <p:nvCxnSpPr>
              <p:cNvPr id="397" name="Straight Connector 396"/>
              <p:cNvCxnSpPr/>
              <p:nvPr/>
            </p:nvCxnSpPr>
            <p:spPr>
              <a:xfrm>
                <a:off x="3366983" y="625545"/>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a:off x="3366983" y="67283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3366983" y="720120"/>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a:off x="3366983" y="767407"/>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a:off x="3366983" y="814694"/>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p:nvCxnSpPr>
            <p:spPr>
              <a:xfrm>
                <a:off x="3366983" y="86198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p:nvPr/>
            </p:nvCxnSpPr>
            <p:spPr>
              <a:xfrm>
                <a:off x="3366983" y="909269"/>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p:nvCxnSpPr>
            <p:spPr>
              <a:xfrm>
                <a:off x="3366983" y="956558"/>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67" name="Group 366"/>
            <p:cNvGrpSpPr/>
            <p:nvPr/>
          </p:nvGrpSpPr>
          <p:grpSpPr>
            <a:xfrm>
              <a:off x="2838450" y="1767176"/>
              <a:ext cx="1223963" cy="766474"/>
              <a:chOff x="2838450" y="1767176"/>
              <a:chExt cx="1223963" cy="766474"/>
            </a:xfrm>
          </p:grpSpPr>
          <p:grpSp>
            <p:nvGrpSpPr>
              <p:cNvPr id="387" name="Group 386"/>
              <p:cNvGrpSpPr/>
              <p:nvPr/>
            </p:nvGrpSpPr>
            <p:grpSpPr>
              <a:xfrm>
                <a:off x="2838450" y="1767176"/>
                <a:ext cx="1223963" cy="766474"/>
                <a:chOff x="2439988" y="1517650"/>
                <a:chExt cx="1622425" cy="1016000"/>
              </a:xfrm>
            </p:grpSpPr>
            <p:sp>
              <p:nvSpPr>
                <p:cNvPr id="389" name="Rectangle 388"/>
                <p:cNvSpPr/>
                <p:nvPr/>
              </p:nvSpPr>
              <p:spPr bwMode="auto">
                <a:xfrm>
                  <a:off x="2501924" y="1605756"/>
                  <a:ext cx="1508101" cy="830475"/>
                </a:xfrm>
                <a:prstGeom prst="rect">
                  <a:avLst/>
                </a:prstGeom>
                <a:solidFill>
                  <a:srgbClr val="EB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90" name="Group 158"/>
                <p:cNvGrpSpPr>
                  <a:grpSpLocks noChangeAspect="1"/>
                </p:cNvGrpSpPr>
                <p:nvPr/>
              </p:nvGrpSpPr>
              <p:grpSpPr bwMode="auto">
                <a:xfrm>
                  <a:off x="2439988" y="1517650"/>
                  <a:ext cx="1622425" cy="1016000"/>
                  <a:chOff x="1537" y="956"/>
                  <a:chExt cx="1022" cy="640"/>
                </a:xfrm>
              </p:grpSpPr>
              <p:sp>
                <p:nvSpPr>
                  <p:cNvPr id="391" name="Freeform 159"/>
                  <p:cNvSpPr>
                    <a:spLocks noEditPoints="1"/>
                  </p:cNvSpPr>
                  <p:nvPr/>
                </p:nvSpPr>
                <p:spPr bwMode="auto">
                  <a:xfrm>
                    <a:off x="1537" y="956"/>
                    <a:ext cx="1022" cy="640"/>
                  </a:xfrm>
                  <a:custGeom>
                    <a:avLst/>
                    <a:gdLst>
                      <a:gd name="T0" fmla="*/ 284 w 289"/>
                      <a:gd name="T1" fmla="*/ 0 h 180"/>
                      <a:gd name="T2" fmla="*/ 4 w 289"/>
                      <a:gd name="T3" fmla="*/ 0 h 180"/>
                      <a:gd name="T4" fmla="*/ 0 w 289"/>
                      <a:gd name="T5" fmla="*/ 5 h 180"/>
                      <a:gd name="T6" fmla="*/ 0 w 289"/>
                      <a:gd name="T7" fmla="*/ 175 h 180"/>
                      <a:gd name="T8" fmla="*/ 4 w 289"/>
                      <a:gd name="T9" fmla="*/ 180 h 180"/>
                      <a:gd name="T10" fmla="*/ 284 w 289"/>
                      <a:gd name="T11" fmla="*/ 180 h 180"/>
                      <a:gd name="T12" fmla="*/ 289 w 289"/>
                      <a:gd name="T13" fmla="*/ 175 h 180"/>
                      <a:gd name="T14" fmla="*/ 289 w 289"/>
                      <a:gd name="T15" fmla="*/ 5 h 180"/>
                      <a:gd name="T16" fmla="*/ 284 w 289"/>
                      <a:gd name="T17" fmla="*/ 0 h 180"/>
                      <a:gd name="T18" fmla="*/ 275 w 289"/>
                      <a:gd name="T19" fmla="*/ 157 h 180"/>
                      <a:gd name="T20" fmla="*/ 271 w 289"/>
                      <a:gd name="T21" fmla="*/ 161 h 180"/>
                      <a:gd name="T22" fmla="*/ 18 w 289"/>
                      <a:gd name="T23" fmla="*/ 161 h 180"/>
                      <a:gd name="T24" fmla="*/ 14 w 289"/>
                      <a:gd name="T25" fmla="*/ 157 h 180"/>
                      <a:gd name="T26" fmla="*/ 14 w 289"/>
                      <a:gd name="T27" fmla="*/ 21 h 180"/>
                      <a:gd name="T28" fmla="*/ 18 w 289"/>
                      <a:gd name="T29" fmla="*/ 17 h 180"/>
                      <a:gd name="T30" fmla="*/ 271 w 289"/>
                      <a:gd name="T31" fmla="*/ 17 h 180"/>
                      <a:gd name="T32" fmla="*/ 275 w 289"/>
                      <a:gd name="T33" fmla="*/ 21 h 180"/>
                      <a:gd name="T34" fmla="*/ 275 w 289"/>
                      <a:gd name="T35" fmla="*/ 1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9" h="180">
                        <a:moveTo>
                          <a:pt x="284" y="0"/>
                        </a:moveTo>
                        <a:cubicBezTo>
                          <a:pt x="4" y="0"/>
                          <a:pt x="4" y="0"/>
                          <a:pt x="4" y="0"/>
                        </a:cubicBezTo>
                        <a:cubicBezTo>
                          <a:pt x="2" y="0"/>
                          <a:pt x="0" y="2"/>
                          <a:pt x="0" y="5"/>
                        </a:cubicBezTo>
                        <a:cubicBezTo>
                          <a:pt x="0" y="175"/>
                          <a:pt x="0" y="175"/>
                          <a:pt x="0" y="175"/>
                        </a:cubicBezTo>
                        <a:cubicBezTo>
                          <a:pt x="0" y="178"/>
                          <a:pt x="2" y="180"/>
                          <a:pt x="4" y="180"/>
                        </a:cubicBezTo>
                        <a:cubicBezTo>
                          <a:pt x="284" y="180"/>
                          <a:pt x="284" y="180"/>
                          <a:pt x="284" y="180"/>
                        </a:cubicBezTo>
                        <a:cubicBezTo>
                          <a:pt x="287" y="180"/>
                          <a:pt x="289" y="178"/>
                          <a:pt x="289" y="175"/>
                        </a:cubicBezTo>
                        <a:cubicBezTo>
                          <a:pt x="289" y="5"/>
                          <a:pt x="289" y="5"/>
                          <a:pt x="289" y="5"/>
                        </a:cubicBezTo>
                        <a:cubicBezTo>
                          <a:pt x="289" y="2"/>
                          <a:pt x="287" y="0"/>
                          <a:pt x="284" y="0"/>
                        </a:cubicBezTo>
                        <a:close/>
                        <a:moveTo>
                          <a:pt x="275" y="157"/>
                        </a:moveTo>
                        <a:cubicBezTo>
                          <a:pt x="275" y="160"/>
                          <a:pt x="273" y="161"/>
                          <a:pt x="271" y="161"/>
                        </a:cubicBezTo>
                        <a:cubicBezTo>
                          <a:pt x="18" y="161"/>
                          <a:pt x="18" y="161"/>
                          <a:pt x="18" y="161"/>
                        </a:cubicBezTo>
                        <a:cubicBezTo>
                          <a:pt x="16" y="161"/>
                          <a:pt x="14" y="160"/>
                          <a:pt x="14" y="157"/>
                        </a:cubicBezTo>
                        <a:cubicBezTo>
                          <a:pt x="14" y="21"/>
                          <a:pt x="14" y="21"/>
                          <a:pt x="14" y="21"/>
                        </a:cubicBezTo>
                        <a:cubicBezTo>
                          <a:pt x="14" y="19"/>
                          <a:pt x="16" y="17"/>
                          <a:pt x="18" y="17"/>
                        </a:cubicBezTo>
                        <a:cubicBezTo>
                          <a:pt x="271" y="17"/>
                          <a:pt x="271" y="17"/>
                          <a:pt x="271" y="17"/>
                        </a:cubicBezTo>
                        <a:cubicBezTo>
                          <a:pt x="273" y="17"/>
                          <a:pt x="275" y="19"/>
                          <a:pt x="275" y="21"/>
                        </a:cubicBezTo>
                        <a:lnTo>
                          <a:pt x="275" y="15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92" name="Oval 160"/>
                  <p:cNvSpPr>
                    <a:spLocks noChangeArrowheads="1"/>
                  </p:cNvSpPr>
                  <p:nvPr/>
                </p:nvSpPr>
                <p:spPr bwMode="auto">
                  <a:xfrm>
                    <a:off x="2036" y="1550"/>
                    <a:ext cx="25" cy="2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388" name="Freeform 23"/>
              <p:cNvSpPr>
                <a:spLocks noChangeAspect="1" noEditPoints="1"/>
              </p:cNvSpPr>
              <p:nvPr/>
            </p:nvSpPr>
            <p:spPr bwMode="auto">
              <a:xfrm>
                <a:off x="3098093" y="2038982"/>
                <a:ext cx="704677" cy="222862"/>
              </a:xfrm>
              <a:custGeom>
                <a:avLst/>
                <a:gdLst>
                  <a:gd name="T0" fmla="*/ 1442 w 2741"/>
                  <a:gd name="T1" fmla="*/ 572 h 865"/>
                  <a:gd name="T2" fmla="*/ 1224 w 2741"/>
                  <a:gd name="T3" fmla="*/ 701 h 865"/>
                  <a:gd name="T4" fmla="*/ 1012 w 2741"/>
                  <a:gd name="T5" fmla="*/ 576 h 865"/>
                  <a:gd name="T6" fmla="*/ 1012 w 2741"/>
                  <a:gd name="T7" fmla="*/ 295 h 865"/>
                  <a:gd name="T8" fmla="*/ 1233 w 2741"/>
                  <a:gd name="T9" fmla="*/ 165 h 865"/>
                  <a:gd name="T10" fmla="*/ 1442 w 2741"/>
                  <a:gd name="T11" fmla="*/ 291 h 865"/>
                  <a:gd name="T12" fmla="*/ 1408 w 2741"/>
                  <a:gd name="T13" fmla="*/ 435 h 865"/>
                  <a:gd name="T14" fmla="*/ 1229 w 2741"/>
                  <a:gd name="T15" fmla="*/ 220 h 865"/>
                  <a:gd name="T16" fmla="*/ 1068 w 2741"/>
                  <a:gd name="T17" fmla="*/ 323 h 865"/>
                  <a:gd name="T18" fmla="*/ 1067 w 2741"/>
                  <a:gd name="T19" fmla="*/ 545 h 865"/>
                  <a:gd name="T20" fmla="*/ 1224 w 2741"/>
                  <a:gd name="T21" fmla="*/ 646 h 865"/>
                  <a:gd name="T22" fmla="*/ 1408 w 2741"/>
                  <a:gd name="T23" fmla="*/ 435 h 865"/>
                  <a:gd name="T24" fmla="*/ 1695 w 2741"/>
                  <a:gd name="T25" fmla="*/ 186 h 865"/>
                  <a:gd name="T26" fmla="*/ 1632 w 2741"/>
                  <a:gd name="T27" fmla="*/ 322 h 865"/>
                  <a:gd name="T28" fmla="*/ 1719 w 2741"/>
                  <a:gd name="T29" fmla="*/ 372 h 865"/>
                  <a:gd name="T30" fmla="*/ 1632 w 2741"/>
                  <a:gd name="T31" fmla="*/ 692 h 865"/>
                  <a:gd name="T32" fmla="*/ 1573 w 2741"/>
                  <a:gd name="T33" fmla="*/ 372 h 865"/>
                  <a:gd name="T34" fmla="*/ 1510 w 2741"/>
                  <a:gd name="T35" fmla="*/ 322 h 865"/>
                  <a:gd name="T36" fmla="*/ 1573 w 2741"/>
                  <a:gd name="T37" fmla="*/ 262 h 865"/>
                  <a:gd name="T38" fmla="*/ 1691 w 2741"/>
                  <a:gd name="T39" fmla="*/ 136 h 865"/>
                  <a:gd name="T40" fmla="*/ 1734 w 2741"/>
                  <a:gd name="T41" fmla="*/ 196 h 865"/>
                  <a:gd name="T42" fmla="*/ 1898 w 2741"/>
                  <a:gd name="T43" fmla="*/ 186 h 865"/>
                  <a:gd name="T44" fmla="*/ 1836 w 2741"/>
                  <a:gd name="T45" fmla="*/ 322 h 865"/>
                  <a:gd name="T46" fmla="*/ 1923 w 2741"/>
                  <a:gd name="T47" fmla="*/ 372 h 865"/>
                  <a:gd name="T48" fmla="*/ 1836 w 2741"/>
                  <a:gd name="T49" fmla="*/ 692 h 865"/>
                  <a:gd name="T50" fmla="*/ 1777 w 2741"/>
                  <a:gd name="T51" fmla="*/ 372 h 865"/>
                  <a:gd name="T52" fmla="*/ 1714 w 2741"/>
                  <a:gd name="T53" fmla="*/ 322 h 865"/>
                  <a:gd name="T54" fmla="*/ 1777 w 2741"/>
                  <a:gd name="T55" fmla="*/ 262 h 865"/>
                  <a:gd name="T56" fmla="*/ 1895 w 2741"/>
                  <a:gd name="T57" fmla="*/ 136 h 865"/>
                  <a:gd name="T58" fmla="*/ 1938 w 2741"/>
                  <a:gd name="T59" fmla="*/ 196 h 865"/>
                  <a:gd name="T60" fmla="*/ 2036 w 2741"/>
                  <a:gd name="T61" fmla="*/ 217 h 865"/>
                  <a:gd name="T62" fmla="*/ 1981 w 2741"/>
                  <a:gd name="T63" fmla="*/ 217 h 865"/>
                  <a:gd name="T64" fmla="*/ 1981 w 2741"/>
                  <a:gd name="T65" fmla="*/ 162 h 865"/>
                  <a:gd name="T66" fmla="*/ 2036 w 2741"/>
                  <a:gd name="T67" fmla="*/ 162 h 865"/>
                  <a:gd name="T68" fmla="*/ 2037 w 2741"/>
                  <a:gd name="T69" fmla="*/ 692 h 865"/>
                  <a:gd name="T70" fmla="*/ 1978 w 2741"/>
                  <a:gd name="T71" fmla="*/ 322 h 865"/>
                  <a:gd name="T72" fmla="*/ 2037 w 2741"/>
                  <a:gd name="T73" fmla="*/ 692 h 865"/>
                  <a:gd name="T74" fmla="*/ 2274 w 2741"/>
                  <a:gd name="T75" fmla="*/ 701 h 865"/>
                  <a:gd name="T76" fmla="*/ 2120 w 2741"/>
                  <a:gd name="T77" fmla="*/ 612 h 865"/>
                  <a:gd name="T78" fmla="*/ 2151 w 2741"/>
                  <a:gd name="T79" fmla="*/ 369 h 865"/>
                  <a:gd name="T80" fmla="*/ 2376 w 2741"/>
                  <a:gd name="T81" fmla="*/ 332 h 865"/>
                  <a:gd name="T82" fmla="*/ 2288 w 2741"/>
                  <a:gd name="T83" fmla="*/ 364 h 865"/>
                  <a:gd name="T84" fmla="*/ 2159 w 2741"/>
                  <a:gd name="T85" fmla="*/ 511 h 865"/>
                  <a:gd name="T86" fmla="*/ 2285 w 2741"/>
                  <a:gd name="T87" fmla="*/ 651 h 865"/>
                  <a:gd name="T88" fmla="*/ 2376 w 2741"/>
                  <a:gd name="T89" fmla="*/ 675 h 865"/>
                  <a:gd name="T90" fmla="*/ 2480 w 2741"/>
                  <a:gd name="T91" fmla="*/ 522 h 865"/>
                  <a:gd name="T92" fmla="*/ 2600 w 2741"/>
                  <a:gd name="T93" fmla="*/ 651 h 865"/>
                  <a:gd name="T94" fmla="*/ 2715 w 2741"/>
                  <a:gd name="T95" fmla="*/ 666 h 865"/>
                  <a:gd name="T96" fmla="*/ 2463 w 2741"/>
                  <a:gd name="T97" fmla="*/ 650 h 865"/>
                  <a:gd name="T98" fmla="*/ 2440 w 2741"/>
                  <a:gd name="T99" fmla="*/ 408 h 865"/>
                  <a:gd name="T100" fmla="*/ 2588 w 2741"/>
                  <a:gd name="T101" fmla="*/ 313 h 865"/>
                  <a:gd name="T102" fmla="*/ 2741 w 2741"/>
                  <a:gd name="T103" fmla="*/ 491 h 865"/>
                  <a:gd name="T104" fmla="*/ 2680 w 2741"/>
                  <a:gd name="T105" fmla="*/ 472 h 865"/>
                  <a:gd name="T106" fmla="*/ 2588 w 2741"/>
                  <a:gd name="T107" fmla="*/ 364 h 865"/>
                  <a:gd name="T108" fmla="*/ 2480 w 2741"/>
                  <a:gd name="T109" fmla="*/ 472 h 865"/>
                  <a:gd name="T110" fmla="*/ 721 w 2741"/>
                  <a:gd name="T111" fmla="*/ 793 h 865"/>
                  <a:gd name="T112" fmla="*/ 721 w 2741"/>
                  <a:gd name="T113" fmla="*/ 74 h 865"/>
                  <a:gd name="T114" fmla="*/ 1 w 2741"/>
                  <a:gd name="T115" fmla="*/ 174 h 865"/>
                  <a:gd name="T116" fmla="*/ 0 w 2741"/>
                  <a:gd name="T117" fmla="*/ 694 h 865"/>
                  <a:gd name="T118" fmla="*/ 158 w 2741"/>
                  <a:gd name="T119" fmla="*/ 209 h 865"/>
                  <a:gd name="T120" fmla="*/ 464 w 2741"/>
                  <a:gd name="T121" fmla="*/ 758 h 865"/>
                  <a:gd name="T122" fmla="*/ 464 w 2741"/>
                  <a:gd name="T123" fmla="*/ 865 h 865"/>
                  <a:gd name="T124" fmla="*/ 721 w 2741"/>
                  <a:gd name="T125" fmla="*/ 794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1" h="865">
                    <a:moveTo>
                      <a:pt x="1472" y="427"/>
                    </a:moveTo>
                    <a:cubicBezTo>
                      <a:pt x="1472" y="482"/>
                      <a:pt x="1462" y="530"/>
                      <a:pt x="1442" y="572"/>
                    </a:cubicBezTo>
                    <a:cubicBezTo>
                      <a:pt x="1421" y="613"/>
                      <a:pt x="1392" y="645"/>
                      <a:pt x="1355" y="668"/>
                    </a:cubicBezTo>
                    <a:cubicBezTo>
                      <a:pt x="1317" y="690"/>
                      <a:pt x="1274" y="701"/>
                      <a:pt x="1224" y="701"/>
                    </a:cubicBezTo>
                    <a:cubicBezTo>
                      <a:pt x="1177" y="701"/>
                      <a:pt x="1135" y="691"/>
                      <a:pt x="1098" y="669"/>
                    </a:cubicBezTo>
                    <a:cubicBezTo>
                      <a:pt x="1061" y="647"/>
                      <a:pt x="1032" y="616"/>
                      <a:pt x="1012" y="576"/>
                    </a:cubicBezTo>
                    <a:cubicBezTo>
                      <a:pt x="991" y="536"/>
                      <a:pt x="981" y="490"/>
                      <a:pt x="981" y="439"/>
                    </a:cubicBezTo>
                    <a:cubicBezTo>
                      <a:pt x="981" y="384"/>
                      <a:pt x="992" y="336"/>
                      <a:pt x="1012" y="295"/>
                    </a:cubicBezTo>
                    <a:cubicBezTo>
                      <a:pt x="1033" y="253"/>
                      <a:pt x="1062" y="221"/>
                      <a:pt x="1100" y="199"/>
                    </a:cubicBezTo>
                    <a:cubicBezTo>
                      <a:pt x="1139" y="176"/>
                      <a:pt x="1183" y="165"/>
                      <a:pt x="1233" y="165"/>
                    </a:cubicBezTo>
                    <a:cubicBezTo>
                      <a:pt x="1279" y="165"/>
                      <a:pt x="1321" y="176"/>
                      <a:pt x="1357" y="198"/>
                    </a:cubicBezTo>
                    <a:cubicBezTo>
                      <a:pt x="1394" y="220"/>
                      <a:pt x="1422" y="251"/>
                      <a:pt x="1442" y="291"/>
                    </a:cubicBezTo>
                    <a:cubicBezTo>
                      <a:pt x="1462" y="330"/>
                      <a:pt x="1472" y="376"/>
                      <a:pt x="1472" y="427"/>
                    </a:cubicBezTo>
                    <a:close/>
                    <a:moveTo>
                      <a:pt x="1408" y="435"/>
                    </a:moveTo>
                    <a:cubicBezTo>
                      <a:pt x="1408" y="367"/>
                      <a:pt x="1392" y="314"/>
                      <a:pt x="1361" y="276"/>
                    </a:cubicBezTo>
                    <a:cubicBezTo>
                      <a:pt x="1329" y="239"/>
                      <a:pt x="1285" y="220"/>
                      <a:pt x="1229" y="220"/>
                    </a:cubicBezTo>
                    <a:cubicBezTo>
                      <a:pt x="1193" y="220"/>
                      <a:pt x="1161" y="229"/>
                      <a:pt x="1133" y="247"/>
                    </a:cubicBezTo>
                    <a:cubicBezTo>
                      <a:pt x="1105" y="265"/>
                      <a:pt x="1084" y="290"/>
                      <a:pt x="1068" y="323"/>
                    </a:cubicBezTo>
                    <a:cubicBezTo>
                      <a:pt x="1053" y="356"/>
                      <a:pt x="1045" y="393"/>
                      <a:pt x="1045" y="434"/>
                    </a:cubicBezTo>
                    <a:cubicBezTo>
                      <a:pt x="1045" y="475"/>
                      <a:pt x="1052" y="512"/>
                      <a:pt x="1067" y="545"/>
                    </a:cubicBezTo>
                    <a:cubicBezTo>
                      <a:pt x="1082" y="577"/>
                      <a:pt x="1103" y="602"/>
                      <a:pt x="1131" y="620"/>
                    </a:cubicBezTo>
                    <a:cubicBezTo>
                      <a:pt x="1158" y="638"/>
                      <a:pt x="1189" y="646"/>
                      <a:pt x="1224" y="646"/>
                    </a:cubicBezTo>
                    <a:cubicBezTo>
                      <a:pt x="1282" y="646"/>
                      <a:pt x="1327" y="628"/>
                      <a:pt x="1359" y="590"/>
                    </a:cubicBezTo>
                    <a:cubicBezTo>
                      <a:pt x="1392" y="552"/>
                      <a:pt x="1408" y="501"/>
                      <a:pt x="1408" y="435"/>
                    </a:cubicBezTo>
                    <a:close/>
                    <a:moveTo>
                      <a:pt x="1734" y="196"/>
                    </a:moveTo>
                    <a:cubicBezTo>
                      <a:pt x="1722" y="190"/>
                      <a:pt x="1709" y="186"/>
                      <a:pt x="1695" y="186"/>
                    </a:cubicBezTo>
                    <a:cubicBezTo>
                      <a:pt x="1653" y="186"/>
                      <a:pt x="1632" y="213"/>
                      <a:pt x="1632" y="265"/>
                    </a:cubicBezTo>
                    <a:cubicBezTo>
                      <a:pt x="1632" y="322"/>
                      <a:pt x="1632" y="322"/>
                      <a:pt x="1632" y="322"/>
                    </a:cubicBezTo>
                    <a:cubicBezTo>
                      <a:pt x="1719" y="322"/>
                      <a:pt x="1719" y="322"/>
                      <a:pt x="1719" y="322"/>
                    </a:cubicBezTo>
                    <a:cubicBezTo>
                      <a:pt x="1719" y="372"/>
                      <a:pt x="1719" y="372"/>
                      <a:pt x="1719" y="372"/>
                    </a:cubicBezTo>
                    <a:cubicBezTo>
                      <a:pt x="1632" y="372"/>
                      <a:pt x="1632" y="372"/>
                      <a:pt x="1632" y="372"/>
                    </a:cubicBezTo>
                    <a:cubicBezTo>
                      <a:pt x="1632" y="692"/>
                      <a:pt x="1632" y="692"/>
                      <a:pt x="1632" y="692"/>
                    </a:cubicBezTo>
                    <a:cubicBezTo>
                      <a:pt x="1573" y="692"/>
                      <a:pt x="1573" y="692"/>
                      <a:pt x="1573" y="692"/>
                    </a:cubicBezTo>
                    <a:cubicBezTo>
                      <a:pt x="1573" y="372"/>
                      <a:pt x="1573" y="372"/>
                      <a:pt x="1573" y="372"/>
                    </a:cubicBezTo>
                    <a:cubicBezTo>
                      <a:pt x="1510" y="372"/>
                      <a:pt x="1510" y="372"/>
                      <a:pt x="1510" y="372"/>
                    </a:cubicBezTo>
                    <a:cubicBezTo>
                      <a:pt x="1510" y="322"/>
                      <a:pt x="1510" y="322"/>
                      <a:pt x="1510" y="322"/>
                    </a:cubicBezTo>
                    <a:cubicBezTo>
                      <a:pt x="1573" y="322"/>
                      <a:pt x="1573" y="322"/>
                      <a:pt x="1573" y="322"/>
                    </a:cubicBezTo>
                    <a:cubicBezTo>
                      <a:pt x="1573" y="262"/>
                      <a:pt x="1573" y="262"/>
                      <a:pt x="1573" y="262"/>
                    </a:cubicBezTo>
                    <a:cubicBezTo>
                      <a:pt x="1573" y="224"/>
                      <a:pt x="1584" y="194"/>
                      <a:pt x="1606" y="171"/>
                    </a:cubicBezTo>
                    <a:cubicBezTo>
                      <a:pt x="1629" y="148"/>
                      <a:pt x="1657" y="136"/>
                      <a:pt x="1691" y="136"/>
                    </a:cubicBezTo>
                    <a:cubicBezTo>
                      <a:pt x="1709" y="136"/>
                      <a:pt x="1723" y="138"/>
                      <a:pt x="1734" y="143"/>
                    </a:cubicBezTo>
                    <a:lnTo>
                      <a:pt x="1734" y="196"/>
                    </a:lnTo>
                    <a:close/>
                    <a:moveTo>
                      <a:pt x="1938" y="196"/>
                    </a:moveTo>
                    <a:cubicBezTo>
                      <a:pt x="1926" y="190"/>
                      <a:pt x="1913" y="186"/>
                      <a:pt x="1898" y="186"/>
                    </a:cubicBezTo>
                    <a:cubicBezTo>
                      <a:pt x="1857" y="186"/>
                      <a:pt x="1836" y="213"/>
                      <a:pt x="1836" y="265"/>
                    </a:cubicBezTo>
                    <a:cubicBezTo>
                      <a:pt x="1836" y="322"/>
                      <a:pt x="1836" y="322"/>
                      <a:pt x="1836" y="322"/>
                    </a:cubicBezTo>
                    <a:cubicBezTo>
                      <a:pt x="1923" y="322"/>
                      <a:pt x="1923" y="322"/>
                      <a:pt x="1923" y="322"/>
                    </a:cubicBezTo>
                    <a:cubicBezTo>
                      <a:pt x="1923" y="372"/>
                      <a:pt x="1923" y="372"/>
                      <a:pt x="1923" y="372"/>
                    </a:cubicBezTo>
                    <a:cubicBezTo>
                      <a:pt x="1836" y="372"/>
                      <a:pt x="1836" y="372"/>
                      <a:pt x="1836" y="372"/>
                    </a:cubicBezTo>
                    <a:cubicBezTo>
                      <a:pt x="1836" y="692"/>
                      <a:pt x="1836" y="692"/>
                      <a:pt x="1836" y="692"/>
                    </a:cubicBezTo>
                    <a:cubicBezTo>
                      <a:pt x="1777" y="692"/>
                      <a:pt x="1777" y="692"/>
                      <a:pt x="1777" y="692"/>
                    </a:cubicBezTo>
                    <a:cubicBezTo>
                      <a:pt x="1777" y="372"/>
                      <a:pt x="1777" y="372"/>
                      <a:pt x="1777" y="372"/>
                    </a:cubicBezTo>
                    <a:cubicBezTo>
                      <a:pt x="1714" y="372"/>
                      <a:pt x="1714" y="372"/>
                      <a:pt x="1714" y="372"/>
                    </a:cubicBezTo>
                    <a:cubicBezTo>
                      <a:pt x="1714" y="322"/>
                      <a:pt x="1714" y="322"/>
                      <a:pt x="1714" y="322"/>
                    </a:cubicBezTo>
                    <a:cubicBezTo>
                      <a:pt x="1777" y="322"/>
                      <a:pt x="1777" y="322"/>
                      <a:pt x="1777" y="322"/>
                    </a:cubicBezTo>
                    <a:cubicBezTo>
                      <a:pt x="1777" y="262"/>
                      <a:pt x="1777" y="262"/>
                      <a:pt x="1777" y="262"/>
                    </a:cubicBezTo>
                    <a:cubicBezTo>
                      <a:pt x="1777" y="224"/>
                      <a:pt x="1788" y="194"/>
                      <a:pt x="1810" y="171"/>
                    </a:cubicBezTo>
                    <a:cubicBezTo>
                      <a:pt x="1832" y="148"/>
                      <a:pt x="1861" y="136"/>
                      <a:pt x="1895" y="136"/>
                    </a:cubicBezTo>
                    <a:cubicBezTo>
                      <a:pt x="1913" y="136"/>
                      <a:pt x="1927" y="138"/>
                      <a:pt x="1938" y="143"/>
                    </a:cubicBezTo>
                    <a:lnTo>
                      <a:pt x="1938" y="196"/>
                    </a:lnTo>
                    <a:close/>
                    <a:moveTo>
                      <a:pt x="2047" y="189"/>
                    </a:moveTo>
                    <a:cubicBezTo>
                      <a:pt x="2047" y="200"/>
                      <a:pt x="2043" y="210"/>
                      <a:pt x="2036" y="217"/>
                    </a:cubicBezTo>
                    <a:cubicBezTo>
                      <a:pt x="2028" y="224"/>
                      <a:pt x="2019" y="228"/>
                      <a:pt x="2008" y="228"/>
                    </a:cubicBezTo>
                    <a:cubicBezTo>
                      <a:pt x="1997" y="228"/>
                      <a:pt x="1988" y="224"/>
                      <a:pt x="1981" y="217"/>
                    </a:cubicBezTo>
                    <a:cubicBezTo>
                      <a:pt x="1973" y="210"/>
                      <a:pt x="1970" y="201"/>
                      <a:pt x="1970" y="189"/>
                    </a:cubicBezTo>
                    <a:cubicBezTo>
                      <a:pt x="1970" y="179"/>
                      <a:pt x="1973" y="170"/>
                      <a:pt x="1981" y="162"/>
                    </a:cubicBezTo>
                    <a:cubicBezTo>
                      <a:pt x="1988" y="155"/>
                      <a:pt x="1997" y="151"/>
                      <a:pt x="2008" y="151"/>
                    </a:cubicBezTo>
                    <a:cubicBezTo>
                      <a:pt x="2019" y="151"/>
                      <a:pt x="2029" y="155"/>
                      <a:pt x="2036" y="162"/>
                    </a:cubicBezTo>
                    <a:cubicBezTo>
                      <a:pt x="2044" y="170"/>
                      <a:pt x="2047" y="179"/>
                      <a:pt x="2047" y="189"/>
                    </a:cubicBezTo>
                    <a:close/>
                    <a:moveTo>
                      <a:pt x="2037" y="692"/>
                    </a:moveTo>
                    <a:cubicBezTo>
                      <a:pt x="1978" y="692"/>
                      <a:pt x="1978" y="692"/>
                      <a:pt x="1978" y="692"/>
                    </a:cubicBezTo>
                    <a:cubicBezTo>
                      <a:pt x="1978" y="322"/>
                      <a:pt x="1978" y="322"/>
                      <a:pt x="1978" y="322"/>
                    </a:cubicBezTo>
                    <a:cubicBezTo>
                      <a:pt x="2037" y="322"/>
                      <a:pt x="2037" y="322"/>
                      <a:pt x="2037" y="322"/>
                    </a:cubicBezTo>
                    <a:lnTo>
                      <a:pt x="2037" y="692"/>
                    </a:lnTo>
                    <a:close/>
                    <a:moveTo>
                      <a:pt x="2376" y="675"/>
                    </a:moveTo>
                    <a:cubicBezTo>
                      <a:pt x="2347" y="693"/>
                      <a:pt x="2313" y="701"/>
                      <a:pt x="2274" y="701"/>
                    </a:cubicBezTo>
                    <a:cubicBezTo>
                      <a:pt x="2240" y="701"/>
                      <a:pt x="2210" y="694"/>
                      <a:pt x="2183" y="678"/>
                    </a:cubicBezTo>
                    <a:cubicBezTo>
                      <a:pt x="2156" y="663"/>
                      <a:pt x="2135" y="641"/>
                      <a:pt x="2120" y="612"/>
                    </a:cubicBezTo>
                    <a:cubicBezTo>
                      <a:pt x="2105" y="584"/>
                      <a:pt x="2098" y="552"/>
                      <a:pt x="2098" y="516"/>
                    </a:cubicBezTo>
                    <a:cubicBezTo>
                      <a:pt x="2098" y="455"/>
                      <a:pt x="2116" y="406"/>
                      <a:pt x="2151" y="369"/>
                    </a:cubicBezTo>
                    <a:cubicBezTo>
                      <a:pt x="2186" y="332"/>
                      <a:pt x="2232" y="313"/>
                      <a:pt x="2291" y="313"/>
                    </a:cubicBezTo>
                    <a:cubicBezTo>
                      <a:pt x="2323" y="313"/>
                      <a:pt x="2352" y="319"/>
                      <a:pt x="2376" y="332"/>
                    </a:cubicBezTo>
                    <a:cubicBezTo>
                      <a:pt x="2376" y="393"/>
                      <a:pt x="2376" y="393"/>
                      <a:pt x="2376" y="393"/>
                    </a:cubicBezTo>
                    <a:cubicBezTo>
                      <a:pt x="2349" y="373"/>
                      <a:pt x="2319" y="364"/>
                      <a:pt x="2288" y="364"/>
                    </a:cubicBezTo>
                    <a:cubicBezTo>
                      <a:pt x="2250" y="364"/>
                      <a:pt x="2219" y="377"/>
                      <a:pt x="2195" y="405"/>
                    </a:cubicBezTo>
                    <a:cubicBezTo>
                      <a:pt x="2171" y="432"/>
                      <a:pt x="2159" y="467"/>
                      <a:pt x="2159" y="511"/>
                    </a:cubicBezTo>
                    <a:cubicBezTo>
                      <a:pt x="2159" y="554"/>
                      <a:pt x="2170" y="588"/>
                      <a:pt x="2193" y="613"/>
                    </a:cubicBezTo>
                    <a:cubicBezTo>
                      <a:pt x="2216" y="638"/>
                      <a:pt x="2246" y="651"/>
                      <a:pt x="2285" y="651"/>
                    </a:cubicBezTo>
                    <a:cubicBezTo>
                      <a:pt x="2317" y="651"/>
                      <a:pt x="2347" y="640"/>
                      <a:pt x="2376" y="619"/>
                    </a:cubicBezTo>
                    <a:lnTo>
                      <a:pt x="2376" y="675"/>
                    </a:lnTo>
                    <a:close/>
                    <a:moveTo>
                      <a:pt x="2741" y="522"/>
                    </a:moveTo>
                    <a:cubicBezTo>
                      <a:pt x="2480" y="522"/>
                      <a:pt x="2480" y="522"/>
                      <a:pt x="2480" y="522"/>
                    </a:cubicBezTo>
                    <a:cubicBezTo>
                      <a:pt x="2480" y="564"/>
                      <a:pt x="2492" y="596"/>
                      <a:pt x="2513" y="618"/>
                    </a:cubicBezTo>
                    <a:cubicBezTo>
                      <a:pt x="2534" y="640"/>
                      <a:pt x="2563" y="651"/>
                      <a:pt x="2600" y="651"/>
                    </a:cubicBezTo>
                    <a:cubicBezTo>
                      <a:pt x="2642" y="651"/>
                      <a:pt x="2680" y="637"/>
                      <a:pt x="2715" y="610"/>
                    </a:cubicBezTo>
                    <a:cubicBezTo>
                      <a:pt x="2715" y="666"/>
                      <a:pt x="2715" y="666"/>
                      <a:pt x="2715" y="666"/>
                    </a:cubicBezTo>
                    <a:cubicBezTo>
                      <a:pt x="2683" y="689"/>
                      <a:pt x="2640" y="701"/>
                      <a:pt x="2586" y="701"/>
                    </a:cubicBezTo>
                    <a:cubicBezTo>
                      <a:pt x="2533" y="701"/>
                      <a:pt x="2492" y="684"/>
                      <a:pt x="2463" y="650"/>
                    </a:cubicBezTo>
                    <a:cubicBezTo>
                      <a:pt x="2433" y="616"/>
                      <a:pt x="2418" y="569"/>
                      <a:pt x="2418" y="509"/>
                    </a:cubicBezTo>
                    <a:cubicBezTo>
                      <a:pt x="2418" y="472"/>
                      <a:pt x="2425" y="439"/>
                      <a:pt x="2440" y="408"/>
                    </a:cubicBezTo>
                    <a:cubicBezTo>
                      <a:pt x="2455" y="378"/>
                      <a:pt x="2476" y="355"/>
                      <a:pt x="2502" y="338"/>
                    </a:cubicBezTo>
                    <a:cubicBezTo>
                      <a:pt x="2528" y="321"/>
                      <a:pt x="2557" y="313"/>
                      <a:pt x="2588" y="313"/>
                    </a:cubicBezTo>
                    <a:cubicBezTo>
                      <a:pt x="2636" y="313"/>
                      <a:pt x="2674" y="329"/>
                      <a:pt x="2701" y="360"/>
                    </a:cubicBezTo>
                    <a:cubicBezTo>
                      <a:pt x="2728" y="391"/>
                      <a:pt x="2741" y="435"/>
                      <a:pt x="2741" y="491"/>
                    </a:cubicBezTo>
                    <a:lnTo>
                      <a:pt x="2741" y="522"/>
                    </a:lnTo>
                    <a:close/>
                    <a:moveTo>
                      <a:pt x="2680" y="472"/>
                    </a:moveTo>
                    <a:cubicBezTo>
                      <a:pt x="2680" y="438"/>
                      <a:pt x="2672" y="411"/>
                      <a:pt x="2655" y="392"/>
                    </a:cubicBezTo>
                    <a:cubicBezTo>
                      <a:pt x="2639" y="373"/>
                      <a:pt x="2617" y="364"/>
                      <a:pt x="2588" y="364"/>
                    </a:cubicBezTo>
                    <a:cubicBezTo>
                      <a:pt x="2560" y="364"/>
                      <a:pt x="2537" y="374"/>
                      <a:pt x="2517" y="393"/>
                    </a:cubicBezTo>
                    <a:cubicBezTo>
                      <a:pt x="2498" y="413"/>
                      <a:pt x="2485" y="439"/>
                      <a:pt x="2480" y="472"/>
                    </a:cubicBezTo>
                    <a:lnTo>
                      <a:pt x="2680" y="472"/>
                    </a:lnTo>
                    <a:close/>
                    <a:moveTo>
                      <a:pt x="721" y="793"/>
                    </a:moveTo>
                    <a:cubicBezTo>
                      <a:pt x="721" y="793"/>
                      <a:pt x="721" y="793"/>
                      <a:pt x="721" y="793"/>
                    </a:cubicBezTo>
                    <a:cubicBezTo>
                      <a:pt x="721" y="74"/>
                      <a:pt x="721" y="74"/>
                      <a:pt x="721" y="74"/>
                    </a:cubicBezTo>
                    <a:cubicBezTo>
                      <a:pt x="464" y="0"/>
                      <a:pt x="464" y="0"/>
                      <a:pt x="464" y="0"/>
                    </a:cubicBezTo>
                    <a:cubicBezTo>
                      <a:pt x="1" y="174"/>
                      <a:pt x="1" y="174"/>
                      <a:pt x="1" y="174"/>
                    </a:cubicBezTo>
                    <a:cubicBezTo>
                      <a:pt x="0" y="174"/>
                      <a:pt x="0" y="174"/>
                      <a:pt x="0" y="174"/>
                    </a:cubicBezTo>
                    <a:cubicBezTo>
                      <a:pt x="0" y="694"/>
                      <a:pt x="0" y="694"/>
                      <a:pt x="0" y="694"/>
                    </a:cubicBezTo>
                    <a:cubicBezTo>
                      <a:pt x="158" y="632"/>
                      <a:pt x="158" y="632"/>
                      <a:pt x="158" y="632"/>
                    </a:cubicBezTo>
                    <a:cubicBezTo>
                      <a:pt x="158" y="209"/>
                      <a:pt x="158" y="209"/>
                      <a:pt x="158" y="209"/>
                    </a:cubicBezTo>
                    <a:cubicBezTo>
                      <a:pt x="464" y="136"/>
                      <a:pt x="464" y="136"/>
                      <a:pt x="464" y="136"/>
                    </a:cubicBezTo>
                    <a:cubicBezTo>
                      <a:pt x="464" y="758"/>
                      <a:pt x="464" y="758"/>
                      <a:pt x="464" y="758"/>
                    </a:cubicBezTo>
                    <a:cubicBezTo>
                      <a:pt x="0" y="694"/>
                      <a:pt x="0" y="694"/>
                      <a:pt x="0" y="694"/>
                    </a:cubicBezTo>
                    <a:cubicBezTo>
                      <a:pt x="464" y="865"/>
                      <a:pt x="464" y="865"/>
                      <a:pt x="464" y="865"/>
                    </a:cubicBezTo>
                    <a:cubicBezTo>
                      <a:pt x="464" y="865"/>
                      <a:pt x="464" y="865"/>
                      <a:pt x="464" y="865"/>
                    </a:cubicBezTo>
                    <a:cubicBezTo>
                      <a:pt x="721" y="794"/>
                      <a:pt x="721" y="794"/>
                      <a:pt x="721" y="794"/>
                    </a:cubicBezTo>
                    <a:cubicBezTo>
                      <a:pt x="721" y="793"/>
                      <a:pt x="721" y="793"/>
                      <a:pt x="721" y="793"/>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368" name="Group 299"/>
            <p:cNvGrpSpPr>
              <a:grpSpLocks noChangeAspect="1"/>
            </p:cNvGrpSpPr>
            <p:nvPr/>
          </p:nvGrpSpPr>
          <p:grpSpPr bwMode="auto">
            <a:xfrm>
              <a:off x="292100" y="1517955"/>
              <a:ext cx="1885896" cy="1015695"/>
              <a:chOff x="-158" y="615"/>
              <a:chExt cx="2048" cy="1103"/>
            </a:xfrm>
          </p:grpSpPr>
          <p:sp>
            <p:nvSpPr>
              <p:cNvPr id="369" name="Freeform 300"/>
              <p:cNvSpPr>
                <a:spLocks/>
              </p:cNvSpPr>
              <p:nvPr/>
            </p:nvSpPr>
            <p:spPr bwMode="auto">
              <a:xfrm>
                <a:off x="102" y="615"/>
                <a:ext cx="1532" cy="984"/>
              </a:xfrm>
              <a:custGeom>
                <a:avLst/>
                <a:gdLst>
                  <a:gd name="T0" fmla="*/ 625 w 646"/>
                  <a:gd name="T1" fmla="*/ 0 h 414"/>
                  <a:gd name="T2" fmla="*/ 22 w 646"/>
                  <a:gd name="T3" fmla="*/ 0 h 414"/>
                  <a:gd name="T4" fmla="*/ 0 w 646"/>
                  <a:gd name="T5" fmla="*/ 22 h 414"/>
                  <a:gd name="T6" fmla="*/ 0 w 646"/>
                  <a:gd name="T7" fmla="*/ 393 h 414"/>
                  <a:gd name="T8" fmla="*/ 22 w 646"/>
                  <a:gd name="T9" fmla="*/ 414 h 414"/>
                  <a:gd name="T10" fmla="*/ 625 w 646"/>
                  <a:gd name="T11" fmla="*/ 414 h 414"/>
                  <a:gd name="T12" fmla="*/ 646 w 646"/>
                  <a:gd name="T13" fmla="*/ 393 h 414"/>
                  <a:gd name="T14" fmla="*/ 646 w 646"/>
                  <a:gd name="T15" fmla="*/ 22 h 414"/>
                  <a:gd name="T16" fmla="*/ 625 w 646"/>
                  <a:gd name="T17"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414">
                    <a:moveTo>
                      <a:pt x="625" y="0"/>
                    </a:moveTo>
                    <a:cubicBezTo>
                      <a:pt x="22" y="0"/>
                      <a:pt x="22" y="0"/>
                      <a:pt x="22" y="0"/>
                    </a:cubicBezTo>
                    <a:cubicBezTo>
                      <a:pt x="11" y="0"/>
                      <a:pt x="0" y="9"/>
                      <a:pt x="0" y="22"/>
                    </a:cubicBezTo>
                    <a:cubicBezTo>
                      <a:pt x="0" y="393"/>
                      <a:pt x="0" y="393"/>
                      <a:pt x="0" y="393"/>
                    </a:cubicBezTo>
                    <a:cubicBezTo>
                      <a:pt x="0" y="406"/>
                      <a:pt x="11" y="414"/>
                      <a:pt x="22" y="414"/>
                    </a:cubicBezTo>
                    <a:cubicBezTo>
                      <a:pt x="625" y="414"/>
                      <a:pt x="625" y="414"/>
                      <a:pt x="625" y="414"/>
                    </a:cubicBezTo>
                    <a:cubicBezTo>
                      <a:pt x="638" y="414"/>
                      <a:pt x="646" y="406"/>
                      <a:pt x="646" y="393"/>
                    </a:cubicBezTo>
                    <a:cubicBezTo>
                      <a:pt x="646" y="22"/>
                      <a:pt x="646" y="22"/>
                      <a:pt x="646" y="22"/>
                    </a:cubicBezTo>
                    <a:cubicBezTo>
                      <a:pt x="646" y="9"/>
                      <a:pt x="638" y="0"/>
                      <a:pt x="625"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0" name="Freeform 301"/>
              <p:cNvSpPr>
                <a:spLocks/>
              </p:cNvSpPr>
              <p:nvPr/>
            </p:nvSpPr>
            <p:spPr bwMode="auto">
              <a:xfrm>
                <a:off x="169" y="672"/>
                <a:ext cx="1398" cy="865"/>
              </a:xfrm>
              <a:custGeom>
                <a:avLst/>
                <a:gdLst>
                  <a:gd name="T0" fmla="*/ 590 w 590"/>
                  <a:gd name="T1" fmla="*/ 364 h 364"/>
                  <a:gd name="T2" fmla="*/ 0 w 590"/>
                  <a:gd name="T3" fmla="*/ 364 h 364"/>
                  <a:gd name="T4" fmla="*/ 0 w 590"/>
                  <a:gd name="T5" fmla="*/ 0 h 364"/>
                  <a:gd name="T6" fmla="*/ 590 w 590"/>
                  <a:gd name="T7" fmla="*/ 0 h 364"/>
                  <a:gd name="T8" fmla="*/ 590 w 590"/>
                  <a:gd name="T9" fmla="*/ 364 h 364"/>
                </a:gdLst>
                <a:ahLst/>
                <a:cxnLst>
                  <a:cxn ang="0">
                    <a:pos x="T0" y="T1"/>
                  </a:cxn>
                  <a:cxn ang="0">
                    <a:pos x="T2" y="T3"/>
                  </a:cxn>
                  <a:cxn ang="0">
                    <a:pos x="T4" y="T5"/>
                  </a:cxn>
                  <a:cxn ang="0">
                    <a:pos x="T6" y="T7"/>
                  </a:cxn>
                  <a:cxn ang="0">
                    <a:pos x="T8" y="T9"/>
                  </a:cxn>
                </a:cxnLst>
                <a:rect l="0" t="0" r="r" b="b"/>
                <a:pathLst>
                  <a:path w="590" h="364">
                    <a:moveTo>
                      <a:pt x="590" y="364"/>
                    </a:moveTo>
                    <a:cubicBezTo>
                      <a:pt x="0" y="364"/>
                      <a:pt x="0" y="364"/>
                      <a:pt x="0" y="364"/>
                    </a:cubicBezTo>
                    <a:cubicBezTo>
                      <a:pt x="0" y="0"/>
                      <a:pt x="0" y="0"/>
                      <a:pt x="0" y="0"/>
                    </a:cubicBezTo>
                    <a:cubicBezTo>
                      <a:pt x="590" y="0"/>
                      <a:pt x="590" y="0"/>
                      <a:pt x="590" y="0"/>
                    </a:cubicBezTo>
                    <a:cubicBezTo>
                      <a:pt x="590" y="364"/>
                      <a:pt x="590" y="364"/>
                      <a:pt x="590" y="364"/>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1" name="Freeform 302"/>
              <p:cNvSpPr>
                <a:spLocks/>
              </p:cNvSpPr>
              <p:nvPr/>
            </p:nvSpPr>
            <p:spPr bwMode="auto">
              <a:xfrm>
                <a:off x="-158" y="1637"/>
                <a:ext cx="2048" cy="81"/>
              </a:xfrm>
              <a:custGeom>
                <a:avLst/>
                <a:gdLst>
                  <a:gd name="T0" fmla="*/ 493 w 864"/>
                  <a:gd name="T1" fmla="*/ 0 h 34"/>
                  <a:gd name="T2" fmla="*/ 493 w 864"/>
                  <a:gd name="T3" fmla="*/ 4 h 34"/>
                  <a:gd name="T4" fmla="*/ 484 w 864"/>
                  <a:gd name="T5" fmla="*/ 10 h 34"/>
                  <a:gd name="T6" fmla="*/ 383 w 864"/>
                  <a:gd name="T7" fmla="*/ 10 h 34"/>
                  <a:gd name="T8" fmla="*/ 374 w 864"/>
                  <a:gd name="T9" fmla="*/ 4 h 34"/>
                  <a:gd name="T10" fmla="*/ 374 w 864"/>
                  <a:gd name="T11" fmla="*/ 0 h 34"/>
                  <a:gd name="T12" fmla="*/ 0 w 864"/>
                  <a:gd name="T13" fmla="*/ 0 h 34"/>
                  <a:gd name="T14" fmla="*/ 0 w 864"/>
                  <a:gd name="T15" fmla="*/ 21 h 34"/>
                  <a:gd name="T16" fmla="*/ 28 w 864"/>
                  <a:gd name="T17" fmla="*/ 34 h 34"/>
                  <a:gd name="T18" fmla="*/ 836 w 864"/>
                  <a:gd name="T19" fmla="*/ 34 h 34"/>
                  <a:gd name="T20" fmla="*/ 864 w 864"/>
                  <a:gd name="T21" fmla="*/ 21 h 34"/>
                  <a:gd name="T22" fmla="*/ 864 w 864"/>
                  <a:gd name="T23" fmla="*/ 0 h 34"/>
                  <a:gd name="T24" fmla="*/ 493 w 864"/>
                  <a:gd name="T2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 h="34">
                    <a:moveTo>
                      <a:pt x="493" y="0"/>
                    </a:moveTo>
                    <a:cubicBezTo>
                      <a:pt x="493" y="4"/>
                      <a:pt x="493" y="4"/>
                      <a:pt x="493" y="4"/>
                    </a:cubicBezTo>
                    <a:cubicBezTo>
                      <a:pt x="493" y="8"/>
                      <a:pt x="488" y="10"/>
                      <a:pt x="484" y="10"/>
                    </a:cubicBezTo>
                    <a:cubicBezTo>
                      <a:pt x="383" y="10"/>
                      <a:pt x="383" y="10"/>
                      <a:pt x="383" y="10"/>
                    </a:cubicBezTo>
                    <a:cubicBezTo>
                      <a:pt x="378" y="10"/>
                      <a:pt x="374" y="8"/>
                      <a:pt x="374" y="4"/>
                    </a:cubicBezTo>
                    <a:cubicBezTo>
                      <a:pt x="374" y="0"/>
                      <a:pt x="374" y="0"/>
                      <a:pt x="374" y="0"/>
                    </a:cubicBezTo>
                    <a:cubicBezTo>
                      <a:pt x="0" y="0"/>
                      <a:pt x="0" y="0"/>
                      <a:pt x="0" y="0"/>
                    </a:cubicBezTo>
                    <a:cubicBezTo>
                      <a:pt x="0" y="21"/>
                      <a:pt x="0" y="21"/>
                      <a:pt x="0" y="21"/>
                    </a:cubicBezTo>
                    <a:cubicBezTo>
                      <a:pt x="0" y="21"/>
                      <a:pt x="20" y="34"/>
                      <a:pt x="28" y="34"/>
                    </a:cubicBezTo>
                    <a:cubicBezTo>
                      <a:pt x="836" y="34"/>
                      <a:pt x="836" y="34"/>
                      <a:pt x="836" y="34"/>
                    </a:cubicBezTo>
                    <a:cubicBezTo>
                      <a:pt x="845" y="34"/>
                      <a:pt x="864" y="21"/>
                      <a:pt x="864" y="21"/>
                    </a:cubicBezTo>
                    <a:cubicBezTo>
                      <a:pt x="864" y="0"/>
                      <a:pt x="864" y="0"/>
                      <a:pt x="864" y="0"/>
                    </a:cubicBezTo>
                    <a:lnTo>
                      <a:pt x="49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2" name="Rectangle 303"/>
              <p:cNvSpPr>
                <a:spLocks noChangeArrowheads="1"/>
              </p:cNvSpPr>
              <p:nvPr/>
            </p:nvSpPr>
            <p:spPr bwMode="auto">
              <a:xfrm>
                <a:off x="169" y="672"/>
                <a:ext cx="1398" cy="8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3" name="Rectangle 304"/>
              <p:cNvSpPr>
                <a:spLocks noChangeArrowheads="1"/>
              </p:cNvSpPr>
              <p:nvPr/>
            </p:nvSpPr>
            <p:spPr bwMode="auto">
              <a:xfrm>
                <a:off x="169" y="672"/>
                <a:ext cx="1398" cy="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4" name="Rectangle 305"/>
              <p:cNvSpPr>
                <a:spLocks noChangeArrowheads="1"/>
              </p:cNvSpPr>
              <p:nvPr/>
            </p:nvSpPr>
            <p:spPr bwMode="auto">
              <a:xfrm>
                <a:off x="240" y="753"/>
                <a:ext cx="1251" cy="15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5" name="Rectangle 306"/>
              <p:cNvSpPr>
                <a:spLocks noChangeArrowheads="1"/>
              </p:cNvSpPr>
              <p:nvPr/>
            </p:nvSpPr>
            <p:spPr bwMode="auto">
              <a:xfrm>
                <a:off x="287" y="793"/>
                <a:ext cx="621" cy="7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6" name="Rectangle 307"/>
              <p:cNvSpPr>
                <a:spLocks noChangeArrowheads="1"/>
              </p:cNvSpPr>
              <p:nvPr/>
            </p:nvSpPr>
            <p:spPr bwMode="auto">
              <a:xfrm>
                <a:off x="1245" y="812"/>
                <a:ext cx="199" cy="4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7" name="Rectangle 308"/>
              <p:cNvSpPr>
                <a:spLocks noChangeArrowheads="1"/>
              </p:cNvSpPr>
              <p:nvPr/>
            </p:nvSpPr>
            <p:spPr bwMode="auto">
              <a:xfrm>
                <a:off x="240" y="995"/>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8" name="Rectangle 309"/>
              <p:cNvSpPr>
                <a:spLocks noChangeArrowheads="1"/>
              </p:cNvSpPr>
              <p:nvPr/>
            </p:nvSpPr>
            <p:spPr bwMode="auto">
              <a:xfrm>
                <a:off x="240" y="995"/>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9" name="Rectangle 310"/>
              <p:cNvSpPr>
                <a:spLocks noChangeArrowheads="1"/>
              </p:cNvSpPr>
              <p:nvPr/>
            </p:nvSpPr>
            <p:spPr bwMode="auto">
              <a:xfrm>
                <a:off x="240" y="111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0" name="Rectangle 311"/>
              <p:cNvSpPr>
                <a:spLocks noChangeArrowheads="1"/>
              </p:cNvSpPr>
              <p:nvPr/>
            </p:nvSpPr>
            <p:spPr bwMode="auto">
              <a:xfrm>
                <a:off x="240" y="111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1" name="Rectangle 312"/>
              <p:cNvSpPr>
                <a:spLocks noChangeArrowheads="1"/>
              </p:cNvSpPr>
              <p:nvPr/>
            </p:nvSpPr>
            <p:spPr bwMode="auto">
              <a:xfrm>
                <a:off x="240" y="1226"/>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2" name="Rectangle 313"/>
              <p:cNvSpPr>
                <a:spLocks noChangeArrowheads="1"/>
              </p:cNvSpPr>
              <p:nvPr/>
            </p:nvSpPr>
            <p:spPr bwMode="auto">
              <a:xfrm>
                <a:off x="240" y="1226"/>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3" name="Rectangle 314"/>
              <p:cNvSpPr>
                <a:spLocks noChangeArrowheads="1"/>
              </p:cNvSpPr>
              <p:nvPr/>
            </p:nvSpPr>
            <p:spPr bwMode="auto">
              <a:xfrm>
                <a:off x="240" y="134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4" name="Rectangle 315"/>
              <p:cNvSpPr>
                <a:spLocks noChangeArrowheads="1"/>
              </p:cNvSpPr>
              <p:nvPr/>
            </p:nvSpPr>
            <p:spPr bwMode="auto">
              <a:xfrm>
                <a:off x="240" y="134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5" name="Rectangle 316"/>
              <p:cNvSpPr>
                <a:spLocks noChangeArrowheads="1"/>
              </p:cNvSpPr>
              <p:nvPr/>
            </p:nvSpPr>
            <p:spPr bwMode="auto">
              <a:xfrm>
                <a:off x="240" y="1449"/>
                <a:ext cx="1251" cy="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6" name="Freeform 332"/>
              <p:cNvSpPr>
                <a:spLocks/>
              </p:cNvSpPr>
              <p:nvPr/>
            </p:nvSpPr>
            <p:spPr bwMode="auto">
              <a:xfrm>
                <a:off x="626" y="1000"/>
                <a:ext cx="5" cy="2"/>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1"/>
                      <a:pt x="0" y="1"/>
                    </a:cubicBezTo>
                    <a:cubicBezTo>
                      <a:pt x="2" y="1"/>
                      <a:pt x="2" y="1"/>
                      <a:pt x="2" y="1"/>
                    </a:cubicBezTo>
                    <a:cubicBezTo>
                      <a:pt x="2" y="1"/>
                      <a:pt x="1" y="1"/>
                      <a:pt x="1" y="0"/>
                    </a:cubicBezTo>
                  </a:path>
                </a:pathLst>
              </a:custGeom>
              <a:solidFill>
                <a:srgbClr val="F49D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grpSp>
        <p:nvGrpSpPr>
          <p:cNvPr id="439" name="Group 438"/>
          <p:cNvGrpSpPr/>
          <p:nvPr/>
        </p:nvGrpSpPr>
        <p:grpSpPr>
          <a:xfrm>
            <a:off x="5274126" y="1289890"/>
            <a:ext cx="1790866" cy="1527380"/>
            <a:chOff x="5381285" y="1314690"/>
            <a:chExt cx="1827252" cy="1558413"/>
          </a:xfrm>
        </p:grpSpPr>
        <p:grpSp>
          <p:nvGrpSpPr>
            <p:cNvPr id="440" name="Group 439"/>
            <p:cNvGrpSpPr/>
            <p:nvPr/>
          </p:nvGrpSpPr>
          <p:grpSpPr>
            <a:xfrm>
              <a:off x="5381285" y="1533858"/>
              <a:ext cx="676616" cy="1284998"/>
              <a:chOff x="5651685" y="-476444"/>
              <a:chExt cx="1669255" cy="2809977"/>
            </a:xfrm>
          </p:grpSpPr>
          <p:sp>
            <p:nvSpPr>
              <p:cNvPr id="508" name="Rectangle 507"/>
              <p:cNvSpPr/>
              <p:nvPr/>
            </p:nvSpPr>
            <p:spPr bwMode="auto">
              <a:xfrm>
                <a:off x="6203006" y="-476444"/>
                <a:ext cx="566612" cy="17145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09" name="Freeform 508"/>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0" name="Rectangle 509"/>
              <p:cNvSpPr/>
              <p:nvPr/>
            </p:nvSpPr>
            <p:spPr bwMode="auto">
              <a:xfrm>
                <a:off x="5724555" y="-242769"/>
                <a:ext cx="1523513" cy="227830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11" name="Group 510"/>
              <p:cNvGrpSpPr/>
              <p:nvPr/>
            </p:nvGrpSpPr>
            <p:grpSpPr>
              <a:xfrm>
                <a:off x="6124436" y="2123612"/>
                <a:ext cx="723752" cy="98117"/>
                <a:chOff x="6147223" y="2123612"/>
                <a:chExt cx="723752" cy="98117"/>
              </a:xfrm>
            </p:grpSpPr>
            <p:sp>
              <p:nvSpPr>
                <p:cNvPr id="512" name="Rounded Rectangle 511"/>
                <p:cNvSpPr/>
                <p:nvPr/>
              </p:nvSpPr>
              <p:spPr bwMode="auto">
                <a:xfrm>
                  <a:off x="6366215" y="2123612"/>
                  <a:ext cx="285769" cy="98117"/>
                </a:xfrm>
                <a:prstGeom prst="roundRect">
                  <a:avLst>
                    <a:gd name="adj" fmla="val 5000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3" name="Oval 512"/>
                <p:cNvSpPr/>
                <p:nvPr/>
              </p:nvSpPr>
              <p:spPr bwMode="auto">
                <a:xfrm>
                  <a:off x="6147223"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4" name="Oval 513"/>
                <p:cNvSpPr/>
                <p:nvPr/>
              </p:nvSpPr>
              <p:spPr bwMode="auto">
                <a:xfrm>
                  <a:off x="6801125"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41" name="Group 440"/>
            <p:cNvGrpSpPr/>
            <p:nvPr/>
          </p:nvGrpSpPr>
          <p:grpSpPr>
            <a:xfrm>
              <a:off x="6515042" y="1543701"/>
              <a:ext cx="693495" cy="1245756"/>
              <a:chOff x="6639402" y="-1425066"/>
              <a:chExt cx="675798" cy="1213966"/>
            </a:xfrm>
          </p:grpSpPr>
          <p:sp>
            <p:nvSpPr>
              <p:cNvPr id="491" name="Freeform 10"/>
              <p:cNvSpPr>
                <a:spLocks noChangeAspect="1" noEditPoints="1"/>
              </p:cNvSpPr>
              <p:nvPr/>
            </p:nvSpPr>
            <p:spPr bwMode="auto">
              <a:xfrm>
                <a:off x="6639402" y="-1425066"/>
                <a:ext cx="675798" cy="1213966"/>
              </a:xfrm>
              <a:custGeom>
                <a:avLst/>
                <a:gdLst>
                  <a:gd name="T0" fmla="*/ 148 w 159"/>
                  <a:gd name="T1" fmla="*/ 0 h 288"/>
                  <a:gd name="T2" fmla="*/ 11 w 159"/>
                  <a:gd name="T3" fmla="*/ 0 h 288"/>
                  <a:gd name="T4" fmla="*/ 0 w 159"/>
                  <a:gd name="T5" fmla="*/ 10 h 288"/>
                  <a:gd name="T6" fmla="*/ 0 w 159"/>
                  <a:gd name="T7" fmla="*/ 278 h 288"/>
                  <a:gd name="T8" fmla="*/ 11 w 159"/>
                  <a:gd name="T9" fmla="*/ 288 h 288"/>
                  <a:gd name="T10" fmla="*/ 148 w 159"/>
                  <a:gd name="T11" fmla="*/ 288 h 288"/>
                  <a:gd name="T12" fmla="*/ 159 w 159"/>
                  <a:gd name="T13" fmla="*/ 278 h 288"/>
                  <a:gd name="T14" fmla="*/ 159 w 159"/>
                  <a:gd name="T15" fmla="*/ 10 h 288"/>
                  <a:gd name="T16" fmla="*/ 148 w 159"/>
                  <a:gd name="T17" fmla="*/ 0 h 288"/>
                  <a:gd name="T18" fmla="*/ 36 w 159"/>
                  <a:gd name="T19" fmla="*/ 262 h 288"/>
                  <a:gd name="T20" fmla="*/ 30 w 159"/>
                  <a:gd name="T21" fmla="*/ 262 h 288"/>
                  <a:gd name="T22" fmla="*/ 33 w 159"/>
                  <a:gd name="T23" fmla="*/ 266 h 288"/>
                  <a:gd name="T24" fmla="*/ 32 w 159"/>
                  <a:gd name="T25" fmla="*/ 266 h 288"/>
                  <a:gd name="T26" fmla="*/ 27 w 159"/>
                  <a:gd name="T27" fmla="*/ 262 h 288"/>
                  <a:gd name="T28" fmla="*/ 32 w 159"/>
                  <a:gd name="T29" fmla="*/ 258 h 288"/>
                  <a:gd name="T30" fmla="*/ 33 w 159"/>
                  <a:gd name="T31" fmla="*/ 258 h 288"/>
                  <a:gd name="T32" fmla="*/ 30 w 159"/>
                  <a:gd name="T33" fmla="*/ 261 h 288"/>
                  <a:gd name="T34" fmla="*/ 36 w 159"/>
                  <a:gd name="T35" fmla="*/ 261 h 288"/>
                  <a:gd name="T36" fmla="*/ 36 w 159"/>
                  <a:gd name="T37" fmla="*/ 262 h 288"/>
                  <a:gd name="T38" fmla="*/ 77 w 159"/>
                  <a:gd name="T39" fmla="*/ 268 h 288"/>
                  <a:gd name="T40" fmla="*/ 72 w 159"/>
                  <a:gd name="T41" fmla="*/ 267 h 288"/>
                  <a:gd name="T42" fmla="*/ 72 w 159"/>
                  <a:gd name="T43" fmla="*/ 263 h 288"/>
                  <a:gd name="T44" fmla="*/ 77 w 159"/>
                  <a:gd name="T45" fmla="*/ 263 h 288"/>
                  <a:gd name="T46" fmla="*/ 77 w 159"/>
                  <a:gd name="T47" fmla="*/ 268 h 288"/>
                  <a:gd name="T48" fmla="*/ 77 w 159"/>
                  <a:gd name="T49" fmla="*/ 262 h 288"/>
                  <a:gd name="T50" fmla="*/ 72 w 159"/>
                  <a:gd name="T51" fmla="*/ 262 h 288"/>
                  <a:gd name="T52" fmla="*/ 72 w 159"/>
                  <a:gd name="T53" fmla="*/ 258 h 288"/>
                  <a:gd name="T54" fmla="*/ 77 w 159"/>
                  <a:gd name="T55" fmla="*/ 257 h 288"/>
                  <a:gd name="T56" fmla="*/ 77 w 159"/>
                  <a:gd name="T57" fmla="*/ 262 h 288"/>
                  <a:gd name="T58" fmla="*/ 85 w 159"/>
                  <a:gd name="T59" fmla="*/ 269 h 288"/>
                  <a:gd name="T60" fmla="*/ 78 w 159"/>
                  <a:gd name="T61" fmla="*/ 268 h 288"/>
                  <a:gd name="T62" fmla="*/ 78 w 159"/>
                  <a:gd name="T63" fmla="*/ 263 h 288"/>
                  <a:gd name="T64" fmla="*/ 85 w 159"/>
                  <a:gd name="T65" fmla="*/ 263 h 288"/>
                  <a:gd name="T66" fmla="*/ 85 w 159"/>
                  <a:gd name="T67" fmla="*/ 269 h 288"/>
                  <a:gd name="T68" fmla="*/ 85 w 159"/>
                  <a:gd name="T69" fmla="*/ 262 h 288"/>
                  <a:gd name="T70" fmla="*/ 78 w 159"/>
                  <a:gd name="T71" fmla="*/ 262 h 288"/>
                  <a:gd name="T72" fmla="*/ 78 w 159"/>
                  <a:gd name="T73" fmla="*/ 257 h 288"/>
                  <a:gd name="T74" fmla="*/ 85 w 159"/>
                  <a:gd name="T75" fmla="*/ 256 h 288"/>
                  <a:gd name="T76" fmla="*/ 85 w 159"/>
                  <a:gd name="T77" fmla="*/ 262 h 288"/>
                  <a:gd name="T78" fmla="*/ 126 w 159"/>
                  <a:gd name="T79" fmla="*/ 265 h 288"/>
                  <a:gd name="T80" fmla="*/ 124 w 159"/>
                  <a:gd name="T81" fmla="*/ 264 h 288"/>
                  <a:gd name="T82" fmla="*/ 122 w 159"/>
                  <a:gd name="T83" fmla="*/ 267 h 288"/>
                  <a:gd name="T84" fmla="*/ 121 w 159"/>
                  <a:gd name="T85" fmla="*/ 266 h 288"/>
                  <a:gd name="T86" fmla="*/ 123 w 159"/>
                  <a:gd name="T87" fmla="*/ 264 h 288"/>
                  <a:gd name="T88" fmla="*/ 122 w 159"/>
                  <a:gd name="T89" fmla="*/ 261 h 288"/>
                  <a:gd name="T90" fmla="*/ 126 w 159"/>
                  <a:gd name="T91" fmla="*/ 257 h 288"/>
                  <a:gd name="T92" fmla="*/ 130 w 159"/>
                  <a:gd name="T93" fmla="*/ 261 h 288"/>
                  <a:gd name="T94" fmla="*/ 126 w 159"/>
                  <a:gd name="T95" fmla="*/ 265 h 288"/>
                  <a:gd name="T96" fmla="*/ 143 w 159"/>
                  <a:gd name="T97" fmla="*/ 227 h 288"/>
                  <a:gd name="T98" fmla="*/ 14 w 159"/>
                  <a:gd name="T99" fmla="*/ 227 h 288"/>
                  <a:gd name="T100" fmla="*/ 14 w 159"/>
                  <a:gd name="T101" fmla="*/ 24 h 288"/>
                  <a:gd name="T102" fmla="*/ 143 w 159"/>
                  <a:gd name="T103" fmla="*/ 24 h 288"/>
                  <a:gd name="T104" fmla="*/ 143 w 159"/>
                  <a:gd name="T105" fmla="*/ 227 h 288"/>
                  <a:gd name="T106" fmla="*/ 129 w 159"/>
                  <a:gd name="T107" fmla="*/ 261 h 288"/>
                  <a:gd name="T108" fmla="*/ 126 w 159"/>
                  <a:gd name="T109" fmla="*/ 264 h 288"/>
                  <a:gd name="T110" fmla="*/ 123 w 159"/>
                  <a:gd name="T111" fmla="*/ 261 h 288"/>
                  <a:gd name="T112" fmla="*/ 126 w 159"/>
                  <a:gd name="T113" fmla="*/ 258 h 288"/>
                  <a:gd name="T114" fmla="*/ 129 w 159"/>
                  <a:gd name="T115" fmla="*/ 26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88">
                    <a:moveTo>
                      <a:pt x="148" y="0"/>
                    </a:moveTo>
                    <a:cubicBezTo>
                      <a:pt x="148" y="0"/>
                      <a:pt x="148" y="0"/>
                      <a:pt x="11" y="0"/>
                    </a:cubicBezTo>
                    <a:cubicBezTo>
                      <a:pt x="5" y="0"/>
                      <a:pt x="0" y="4"/>
                      <a:pt x="0" y="10"/>
                    </a:cubicBezTo>
                    <a:cubicBezTo>
                      <a:pt x="0" y="10"/>
                      <a:pt x="0" y="10"/>
                      <a:pt x="0" y="278"/>
                    </a:cubicBezTo>
                    <a:cubicBezTo>
                      <a:pt x="0" y="284"/>
                      <a:pt x="5" y="288"/>
                      <a:pt x="11" y="288"/>
                    </a:cubicBezTo>
                    <a:cubicBezTo>
                      <a:pt x="11" y="288"/>
                      <a:pt x="11" y="288"/>
                      <a:pt x="148" y="288"/>
                    </a:cubicBezTo>
                    <a:cubicBezTo>
                      <a:pt x="154" y="288"/>
                      <a:pt x="159" y="284"/>
                      <a:pt x="159" y="278"/>
                    </a:cubicBezTo>
                    <a:cubicBezTo>
                      <a:pt x="159" y="10"/>
                      <a:pt x="159" y="10"/>
                      <a:pt x="159" y="10"/>
                    </a:cubicBezTo>
                    <a:cubicBezTo>
                      <a:pt x="159" y="4"/>
                      <a:pt x="154" y="0"/>
                      <a:pt x="148" y="0"/>
                    </a:cubicBezTo>
                    <a:close/>
                    <a:moveTo>
                      <a:pt x="36" y="262"/>
                    </a:moveTo>
                    <a:cubicBezTo>
                      <a:pt x="30" y="262"/>
                      <a:pt x="30" y="262"/>
                      <a:pt x="30" y="262"/>
                    </a:cubicBezTo>
                    <a:cubicBezTo>
                      <a:pt x="33" y="266"/>
                      <a:pt x="33" y="266"/>
                      <a:pt x="33" y="266"/>
                    </a:cubicBezTo>
                    <a:cubicBezTo>
                      <a:pt x="32" y="266"/>
                      <a:pt x="32" y="266"/>
                      <a:pt x="32" y="266"/>
                    </a:cubicBezTo>
                    <a:cubicBezTo>
                      <a:pt x="27" y="262"/>
                      <a:pt x="27" y="262"/>
                      <a:pt x="27" y="262"/>
                    </a:cubicBezTo>
                    <a:cubicBezTo>
                      <a:pt x="32" y="258"/>
                      <a:pt x="32" y="258"/>
                      <a:pt x="32" y="258"/>
                    </a:cubicBezTo>
                    <a:cubicBezTo>
                      <a:pt x="33" y="258"/>
                      <a:pt x="33" y="258"/>
                      <a:pt x="33" y="258"/>
                    </a:cubicBezTo>
                    <a:cubicBezTo>
                      <a:pt x="30" y="261"/>
                      <a:pt x="30" y="261"/>
                      <a:pt x="30" y="261"/>
                    </a:cubicBezTo>
                    <a:cubicBezTo>
                      <a:pt x="36" y="261"/>
                      <a:pt x="36" y="261"/>
                      <a:pt x="36" y="261"/>
                    </a:cubicBezTo>
                    <a:cubicBezTo>
                      <a:pt x="36" y="262"/>
                      <a:pt x="36" y="262"/>
                      <a:pt x="36" y="262"/>
                    </a:cubicBezTo>
                    <a:close/>
                    <a:moveTo>
                      <a:pt x="77" y="268"/>
                    </a:moveTo>
                    <a:cubicBezTo>
                      <a:pt x="72" y="267"/>
                      <a:pt x="72" y="267"/>
                      <a:pt x="72" y="267"/>
                    </a:cubicBezTo>
                    <a:cubicBezTo>
                      <a:pt x="72" y="263"/>
                      <a:pt x="72" y="263"/>
                      <a:pt x="72" y="263"/>
                    </a:cubicBezTo>
                    <a:cubicBezTo>
                      <a:pt x="77" y="263"/>
                      <a:pt x="77" y="263"/>
                      <a:pt x="77" y="263"/>
                    </a:cubicBezTo>
                    <a:lnTo>
                      <a:pt x="77" y="268"/>
                    </a:lnTo>
                    <a:close/>
                    <a:moveTo>
                      <a:pt x="77" y="262"/>
                    </a:moveTo>
                    <a:cubicBezTo>
                      <a:pt x="72" y="262"/>
                      <a:pt x="72" y="262"/>
                      <a:pt x="72" y="262"/>
                    </a:cubicBezTo>
                    <a:cubicBezTo>
                      <a:pt x="72" y="258"/>
                      <a:pt x="72" y="258"/>
                      <a:pt x="72" y="258"/>
                    </a:cubicBezTo>
                    <a:cubicBezTo>
                      <a:pt x="77" y="257"/>
                      <a:pt x="77" y="257"/>
                      <a:pt x="77" y="257"/>
                    </a:cubicBezTo>
                    <a:lnTo>
                      <a:pt x="77" y="262"/>
                    </a:lnTo>
                    <a:close/>
                    <a:moveTo>
                      <a:pt x="85" y="269"/>
                    </a:moveTo>
                    <a:cubicBezTo>
                      <a:pt x="78" y="268"/>
                      <a:pt x="78" y="268"/>
                      <a:pt x="78" y="268"/>
                    </a:cubicBezTo>
                    <a:cubicBezTo>
                      <a:pt x="78" y="263"/>
                      <a:pt x="78" y="263"/>
                      <a:pt x="78" y="263"/>
                    </a:cubicBezTo>
                    <a:cubicBezTo>
                      <a:pt x="85" y="263"/>
                      <a:pt x="85" y="263"/>
                      <a:pt x="85" y="263"/>
                    </a:cubicBezTo>
                    <a:lnTo>
                      <a:pt x="85" y="269"/>
                    </a:lnTo>
                    <a:close/>
                    <a:moveTo>
                      <a:pt x="85" y="262"/>
                    </a:moveTo>
                    <a:cubicBezTo>
                      <a:pt x="78" y="262"/>
                      <a:pt x="78" y="262"/>
                      <a:pt x="78" y="262"/>
                    </a:cubicBezTo>
                    <a:cubicBezTo>
                      <a:pt x="78" y="257"/>
                      <a:pt x="78" y="257"/>
                      <a:pt x="78" y="257"/>
                    </a:cubicBezTo>
                    <a:cubicBezTo>
                      <a:pt x="85" y="256"/>
                      <a:pt x="85" y="256"/>
                      <a:pt x="85" y="256"/>
                    </a:cubicBezTo>
                    <a:lnTo>
                      <a:pt x="85" y="262"/>
                    </a:lnTo>
                    <a:close/>
                    <a:moveTo>
                      <a:pt x="126" y="265"/>
                    </a:moveTo>
                    <a:cubicBezTo>
                      <a:pt x="125" y="265"/>
                      <a:pt x="124" y="265"/>
                      <a:pt x="124" y="264"/>
                    </a:cubicBezTo>
                    <a:cubicBezTo>
                      <a:pt x="124" y="264"/>
                      <a:pt x="124" y="264"/>
                      <a:pt x="122" y="267"/>
                    </a:cubicBezTo>
                    <a:cubicBezTo>
                      <a:pt x="122" y="267"/>
                      <a:pt x="122" y="267"/>
                      <a:pt x="121" y="266"/>
                    </a:cubicBezTo>
                    <a:cubicBezTo>
                      <a:pt x="121" y="266"/>
                      <a:pt x="121" y="266"/>
                      <a:pt x="123" y="264"/>
                    </a:cubicBezTo>
                    <a:cubicBezTo>
                      <a:pt x="122" y="263"/>
                      <a:pt x="122" y="262"/>
                      <a:pt x="122" y="261"/>
                    </a:cubicBezTo>
                    <a:cubicBezTo>
                      <a:pt x="122" y="259"/>
                      <a:pt x="124" y="257"/>
                      <a:pt x="126" y="257"/>
                    </a:cubicBezTo>
                    <a:cubicBezTo>
                      <a:pt x="128" y="257"/>
                      <a:pt x="130" y="259"/>
                      <a:pt x="130" y="261"/>
                    </a:cubicBezTo>
                    <a:cubicBezTo>
                      <a:pt x="130" y="263"/>
                      <a:pt x="128" y="265"/>
                      <a:pt x="126" y="265"/>
                    </a:cubicBezTo>
                    <a:close/>
                    <a:moveTo>
                      <a:pt x="143" y="227"/>
                    </a:moveTo>
                    <a:cubicBezTo>
                      <a:pt x="101" y="227"/>
                      <a:pt x="57" y="227"/>
                      <a:pt x="14" y="227"/>
                    </a:cubicBezTo>
                    <a:cubicBezTo>
                      <a:pt x="14" y="159"/>
                      <a:pt x="14" y="91"/>
                      <a:pt x="14" y="24"/>
                    </a:cubicBezTo>
                    <a:cubicBezTo>
                      <a:pt x="57" y="24"/>
                      <a:pt x="101" y="24"/>
                      <a:pt x="143" y="24"/>
                    </a:cubicBezTo>
                    <a:cubicBezTo>
                      <a:pt x="143" y="91"/>
                      <a:pt x="143" y="159"/>
                      <a:pt x="143" y="227"/>
                    </a:cubicBezTo>
                    <a:close/>
                    <a:moveTo>
                      <a:pt x="129" y="261"/>
                    </a:moveTo>
                    <a:cubicBezTo>
                      <a:pt x="129" y="263"/>
                      <a:pt x="128" y="264"/>
                      <a:pt x="126" y="264"/>
                    </a:cubicBezTo>
                    <a:cubicBezTo>
                      <a:pt x="124" y="264"/>
                      <a:pt x="123" y="263"/>
                      <a:pt x="123" y="261"/>
                    </a:cubicBezTo>
                    <a:cubicBezTo>
                      <a:pt x="123" y="260"/>
                      <a:pt x="124" y="258"/>
                      <a:pt x="126" y="258"/>
                    </a:cubicBezTo>
                    <a:cubicBezTo>
                      <a:pt x="128" y="258"/>
                      <a:pt x="129" y="260"/>
                      <a:pt x="129" y="261"/>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07" name="Rectangle 506"/>
              <p:cNvSpPr/>
              <p:nvPr/>
            </p:nvSpPr>
            <p:spPr bwMode="auto">
              <a:xfrm>
                <a:off x="6657420" y="-401045"/>
                <a:ext cx="639762" cy="14861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442" name="Freeform 5"/>
            <p:cNvSpPr>
              <a:spLocks/>
            </p:cNvSpPr>
            <p:nvPr/>
          </p:nvSpPr>
          <p:spPr bwMode="auto">
            <a:xfrm>
              <a:off x="5883472" y="1314690"/>
              <a:ext cx="786530" cy="1558413"/>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3" name="Freeform 22"/>
            <p:cNvSpPr>
              <a:spLocks/>
            </p:cNvSpPr>
            <p:nvPr/>
          </p:nvSpPr>
          <p:spPr bwMode="auto">
            <a:xfrm>
              <a:off x="6005041" y="2770576"/>
              <a:ext cx="23435" cy="39547"/>
            </a:xfrm>
            <a:custGeom>
              <a:avLst/>
              <a:gdLst>
                <a:gd name="T0" fmla="*/ 16 w 16"/>
                <a:gd name="T1" fmla="*/ 27 h 27"/>
                <a:gd name="T2" fmla="*/ 0 w 16"/>
                <a:gd name="T3" fmla="*/ 10 h 27"/>
                <a:gd name="T4" fmla="*/ 16 w 16"/>
                <a:gd name="T5" fmla="*/ 0 h 27"/>
              </a:gdLst>
              <a:ahLst/>
              <a:cxnLst>
                <a:cxn ang="0">
                  <a:pos x="T0" y="T1"/>
                </a:cxn>
                <a:cxn ang="0">
                  <a:pos x="T2" y="T3"/>
                </a:cxn>
                <a:cxn ang="0">
                  <a:pos x="T4" y="T5"/>
                </a:cxn>
              </a:cxnLst>
              <a:rect l="0" t="0" r="r" b="b"/>
              <a:pathLst>
                <a:path w="16" h="27">
                  <a:moveTo>
                    <a:pt x="16" y="27"/>
                  </a:moveTo>
                  <a:lnTo>
                    <a:pt x="0" y="10"/>
                  </a:lnTo>
                  <a:lnTo>
                    <a:pt x="16" y="0"/>
                  </a:lnTo>
                </a:path>
              </a:pathLst>
            </a:custGeom>
            <a:solidFill>
              <a:schemeClr val="tx1"/>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4" name="Line 23"/>
            <p:cNvSpPr>
              <a:spLocks noChangeShapeType="1"/>
            </p:cNvSpPr>
            <p:nvPr/>
          </p:nvSpPr>
          <p:spPr bwMode="auto">
            <a:xfrm>
              <a:off x="6005041" y="2785223"/>
              <a:ext cx="39547" cy="0"/>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5" name="Oval 24"/>
            <p:cNvSpPr>
              <a:spLocks noChangeArrowheads="1"/>
            </p:cNvSpPr>
            <p:nvPr/>
          </p:nvSpPr>
          <p:spPr bwMode="auto">
            <a:xfrm>
              <a:off x="6517676" y="2770576"/>
              <a:ext cx="32223" cy="30759"/>
            </a:xfrm>
            <a:prstGeom prst="ellipse">
              <a:avLst/>
            </a:prstGeom>
            <a:solidFill>
              <a:srgbClr val="000000"/>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6" name="Line 25"/>
            <p:cNvSpPr>
              <a:spLocks noChangeShapeType="1"/>
            </p:cNvSpPr>
            <p:nvPr/>
          </p:nvSpPr>
          <p:spPr bwMode="auto">
            <a:xfrm flipH="1">
              <a:off x="6508888" y="2794011"/>
              <a:ext cx="8788" cy="16112"/>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7" name="Freeform 26"/>
            <p:cNvSpPr>
              <a:spLocks/>
            </p:cNvSpPr>
            <p:nvPr/>
          </p:nvSpPr>
          <p:spPr bwMode="auto">
            <a:xfrm>
              <a:off x="6277470" y="2761788"/>
              <a:ext cx="23435" cy="23435"/>
            </a:xfrm>
            <a:custGeom>
              <a:avLst/>
              <a:gdLst>
                <a:gd name="T0" fmla="*/ 0 w 16"/>
                <a:gd name="T1" fmla="*/ 16 h 16"/>
                <a:gd name="T2" fmla="*/ 16 w 16"/>
                <a:gd name="T3" fmla="*/ 16 h 16"/>
                <a:gd name="T4" fmla="*/ 16 w 16"/>
                <a:gd name="T5" fmla="*/ 0 h 16"/>
                <a:gd name="T6" fmla="*/ 0 w 16"/>
                <a:gd name="T7" fmla="*/ 6 h 16"/>
                <a:gd name="T8" fmla="*/ 0 w 16"/>
                <a:gd name="T9" fmla="*/ 16 h 16"/>
              </a:gdLst>
              <a:ahLst/>
              <a:cxnLst>
                <a:cxn ang="0">
                  <a:pos x="T0" y="T1"/>
                </a:cxn>
                <a:cxn ang="0">
                  <a:pos x="T2" y="T3"/>
                </a:cxn>
                <a:cxn ang="0">
                  <a:pos x="T4" y="T5"/>
                </a:cxn>
                <a:cxn ang="0">
                  <a:pos x="T6" y="T7"/>
                </a:cxn>
                <a:cxn ang="0">
                  <a:pos x="T8" y="T9"/>
                </a:cxn>
              </a:cxnLst>
              <a:rect l="0" t="0" r="r" b="b"/>
              <a:pathLst>
                <a:path w="16" h="16">
                  <a:moveTo>
                    <a:pt x="0" y="16"/>
                  </a:moveTo>
                  <a:lnTo>
                    <a:pt x="16" y="16"/>
                  </a:lnTo>
                  <a:lnTo>
                    <a:pt x="16" y="0"/>
                  </a:lnTo>
                  <a:lnTo>
                    <a:pt x="0" y="6"/>
                  </a:lnTo>
                  <a:lnTo>
                    <a:pt x="0" y="16"/>
                  </a:ln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8" name="Rectangle 27"/>
            <p:cNvSpPr>
              <a:spLocks noChangeArrowheads="1"/>
            </p:cNvSpPr>
            <p:nvPr/>
          </p:nvSpPr>
          <p:spPr bwMode="auto">
            <a:xfrm>
              <a:off x="6252570" y="2770576"/>
              <a:ext cx="16112" cy="14647"/>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9" name="Rectangle 28"/>
            <p:cNvSpPr>
              <a:spLocks noChangeArrowheads="1"/>
            </p:cNvSpPr>
            <p:nvPr/>
          </p:nvSpPr>
          <p:spPr bwMode="auto">
            <a:xfrm>
              <a:off x="6277470" y="2785223"/>
              <a:ext cx="23435"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0" name="Rectangle 29"/>
            <p:cNvSpPr>
              <a:spLocks noChangeArrowheads="1"/>
            </p:cNvSpPr>
            <p:nvPr/>
          </p:nvSpPr>
          <p:spPr bwMode="auto">
            <a:xfrm>
              <a:off x="6252570" y="2785223"/>
              <a:ext cx="16112"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1" name="Rectangle 30"/>
            <p:cNvSpPr>
              <a:spLocks noChangeArrowheads="1"/>
            </p:cNvSpPr>
            <p:nvPr/>
          </p:nvSpPr>
          <p:spPr bwMode="auto">
            <a:xfrm>
              <a:off x="6669082" y="2477641"/>
              <a:ext cx="45719" cy="18162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2" name="Freeform 31"/>
            <p:cNvSpPr>
              <a:spLocks/>
            </p:cNvSpPr>
            <p:nvPr/>
          </p:nvSpPr>
          <p:spPr bwMode="auto">
            <a:xfrm>
              <a:off x="6196912" y="1393782"/>
              <a:ext cx="184549" cy="24900"/>
            </a:xfrm>
            <a:custGeom>
              <a:avLst/>
              <a:gdLst>
                <a:gd name="T0" fmla="*/ 23 w 23"/>
                <a:gd name="T1" fmla="*/ 2 h 3"/>
                <a:gd name="T2" fmla="*/ 21 w 23"/>
                <a:gd name="T3" fmla="*/ 3 h 3"/>
                <a:gd name="T4" fmla="*/ 1 w 23"/>
                <a:gd name="T5" fmla="*/ 3 h 3"/>
                <a:gd name="T6" fmla="*/ 0 w 23"/>
                <a:gd name="T7" fmla="*/ 2 h 3"/>
                <a:gd name="T8" fmla="*/ 0 w 23"/>
                <a:gd name="T9" fmla="*/ 2 h 3"/>
                <a:gd name="T10" fmla="*/ 1 w 23"/>
                <a:gd name="T11" fmla="*/ 0 h 3"/>
                <a:gd name="T12" fmla="*/ 21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2" y="3"/>
                    <a:pt x="21" y="3"/>
                  </a:cubicBezTo>
                  <a:cubicBezTo>
                    <a:pt x="1" y="3"/>
                    <a:pt x="1" y="3"/>
                    <a:pt x="1" y="3"/>
                  </a:cubicBezTo>
                  <a:cubicBezTo>
                    <a:pt x="0" y="3"/>
                    <a:pt x="0" y="3"/>
                    <a:pt x="0" y="2"/>
                  </a:cubicBezTo>
                  <a:cubicBezTo>
                    <a:pt x="0" y="2"/>
                    <a:pt x="0" y="2"/>
                    <a:pt x="0" y="2"/>
                  </a:cubicBezTo>
                  <a:cubicBezTo>
                    <a:pt x="0" y="1"/>
                    <a:pt x="0" y="0"/>
                    <a:pt x="1" y="0"/>
                  </a:cubicBezTo>
                  <a:cubicBezTo>
                    <a:pt x="21" y="0"/>
                    <a:pt x="21" y="0"/>
                    <a:pt x="21" y="0"/>
                  </a:cubicBezTo>
                  <a:cubicBezTo>
                    <a:pt x="22"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3" name="Rectangle 32"/>
            <p:cNvSpPr>
              <a:spLocks noChangeArrowheads="1"/>
            </p:cNvSpPr>
            <p:nvPr/>
          </p:nvSpPr>
          <p:spPr bwMode="auto">
            <a:xfrm>
              <a:off x="5964030" y="1512421"/>
              <a:ext cx="8788"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4" name="Rectangle 33"/>
            <p:cNvSpPr>
              <a:spLocks noChangeArrowheads="1"/>
            </p:cNvSpPr>
            <p:nvPr/>
          </p:nvSpPr>
          <p:spPr bwMode="auto">
            <a:xfrm>
              <a:off x="5956706" y="1521209"/>
              <a:ext cx="7324" cy="234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5" name="Rectangle 34"/>
            <p:cNvSpPr>
              <a:spLocks noChangeArrowheads="1"/>
            </p:cNvSpPr>
            <p:nvPr/>
          </p:nvSpPr>
          <p:spPr bwMode="auto">
            <a:xfrm>
              <a:off x="5947918" y="1528532"/>
              <a:ext cx="8788"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6" name="Rectangle 35"/>
            <p:cNvSpPr>
              <a:spLocks noChangeArrowheads="1"/>
            </p:cNvSpPr>
            <p:nvPr/>
          </p:nvSpPr>
          <p:spPr bwMode="auto">
            <a:xfrm>
              <a:off x="5940595" y="1528532"/>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7" name="Rectangle 36"/>
            <p:cNvSpPr>
              <a:spLocks noChangeArrowheads="1"/>
            </p:cNvSpPr>
            <p:nvPr/>
          </p:nvSpPr>
          <p:spPr bwMode="auto">
            <a:xfrm>
              <a:off x="5931807" y="1537320"/>
              <a:ext cx="8788" cy="73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8" name="Rectangle 37"/>
            <p:cNvSpPr>
              <a:spLocks noChangeArrowheads="1"/>
            </p:cNvSpPr>
            <p:nvPr/>
          </p:nvSpPr>
          <p:spPr bwMode="auto">
            <a:xfrm>
              <a:off x="6492776" y="1512421"/>
              <a:ext cx="32223"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459" name="Group 361"/>
            <p:cNvGrpSpPr>
              <a:grpSpLocks noChangeAspect="1"/>
            </p:cNvGrpSpPr>
            <p:nvPr/>
          </p:nvGrpSpPr>
          <p:grpSpPr bwMode="auto">
            <a:xfrm>
              <a:off x="5951133" y="1619769"/>
              <a:ext cx="653662" cy="1067595"/>
              <a:chOff x="3756" y="912"/>
              <a:chExt cx="409" cy="668"/>
            </a:xfrm>
          </p:grpSpPr>
          <p:sp>
            <p:nvSpPr>
              <p:cNvPr id="476" name="Rectangle 362"/>
              <p:cNvSpPr>
                <a:spLocks noChangeArrowheads="1"/>
              </p:cNvSpPr>
              <p:nvPr/>
            </p:nvSpPr>
            <p:spPr bwMode="auto">
              <a:xfrm>
                <a:off x="3756" y="912"/>
                <a:ext cx="91"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7" name="Rectangle 363"/>
              <p:cNvSpPr>
                <a:spLocks noChangeArrowheads="1"/>
              </p:cNvSpPr>
              <p:nvPr/>
            </p:nvSpPr>
            <p:spPr bwMode="auto">
              <a:xfrm>
                <a:off x="3857"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8" name="Rectangle 364"/>
              <p:cNvSpPr>
                <a:spLocks noChangeArrowheads="1"/>
              </p:cNvSpPr>
              <p:nvPr/>
            </p:nvSpPr>
            <p:spPr bwMode="auto">
              <a:xfrm>
                <a:off x="3963"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9" name="Rectangle 365"/>
              <p:cNvSpPr>
                <a:spLocks noChangeArrowheads="1"/>
              </p:cNvSpPr>
              <p:nvPr/>
            </p:nvSpPr>
            <p:spPr bwMode="auto">
              <a:xfrm>
                <a:off x="4069"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0" name="Rectangle 366"/>
              <p:cNvSpPr>
                <a:spLocks noChangeArrowheads="1"/>
              </p:cNvSpPr>
              <p:nvPr/>
            </p:nvSpPr>
            <p:spPr bwMode="auto">
              <a:xfrm>
                <a:off x="3756" y="1221"/>
                <a:ext cx="197" cy="194"/>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1" name="Rectangle 367"/>
              <p:cNvSpPr>
                <a:spLocks noChangeArrowheads="1"/>
              </p:cNvSpPr>
              <p:nvPr/>
            </p:nvSpPr>
            <p:spPr bwMode="auto">
              <a:xfrm>
                <a:off x="3756" y="1430"/>
                <a:ext cx="409" cy="15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2" name="Rectangle 368"/>
              <p:cNvSpPr>
                <a:spLocks noChangeArrowheads="1"/>
              </p:cNvSpPr>
              <p:nvPr/>
            </p:nvSpPr>
            <p:spPr bwMode="auto">
              <a:xfrm>
                <a:off x="3963" y="1221"/>
                <a:ext cx="96"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3" name="Rectangle 369"/>
              <p:cNvSpPr>
                <a:spLocks noChangeArrowheads="1"/>
              </p:cNvSpPr>
              <p:nvPr/>
            </p:nvSpPr>
            <p:spPr bwMode="auto">
              <a:xfrm>
                <a:off x="4069" y="1221"/>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4" name="Rectangle 370"/>
              <p:cNvSpPr>
                <a:spLocks noChangeArrowheads="1"/>
              </p:cNvSpPr>
              <p:nvPr/>
            </p:nvSpPr>
            <p:spPr bwMode="auto">
              <a:xfrm>
                <a:off x="3963" y="1321"/>
                <a:ext cx="96" cy="9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5" name="Rectangle 371"/>
              <p:cNvSpPr>
                <a:spLocks noChangeArrowheads="1"/>
              </p:cNvSpPr>
              <p:nvPr/>
            </p:nvSpPr>
            <p:spPr bwMode="auto">
              <a:xfrm>
                <a:off x="4069" y="1321"/>
                <a:ext cx="96" cy="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6" name="Rectangle 372"/>
              <p:cNvSpPr>
                <a:spLocks noChangeArrowheads="1"/>
              </p:cNvSpPr>
              <p:nvPr/>
            </p:nvSpPr>
            <p:spPr bwMode="auto">
              <a:xfrm>
                <a:off x="3756" y="1017"/>
                <a:ext cx="91" cy="8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7" name="Rectangle 373"/>
              <p:cNvSpPr>
                <a:spLocks noChangeArrowheads="1"/>
              </p:cNvSpPr>
              <p:nvPr/>
            </p:nvSpPr>
            <p:spPr bwMode="auto">
              <a:xfrm>
                <a:off x="3857" y="1017"/>
                <a:ext cx="202" cy="1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8" name="Rectangle 374"/>
              <p:cNvSpPr>
                <a:spLocks noChangeArrowheads="1"/>
              </p:cNvSpPr>
              <p:nvPr/>
            </p:nvSpPr>
            <p:spPr bwMode="auto">
              <a:xfrm>
                <a:off x="4069" y="1017"/>
                <a:ext cx="96" cy="89"/>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9" name="Rectangle 375"/>
              <p:cNvSpPr>
                <a:spLocks noChangeArrowheads="1"/>
              </p:cNvSpPr>
              <p:nvPr/>
            </p:nvSpPr>
            <p:spPr bwMode="auto">
              <a:xfrm>
                <a:off x="3756" y="1116"/>
                <a:ext cx="91" cy="95"/>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90" name="Rectangle 377"/>
              <p:cNvSpPr>
                <a:spLocks noChangeArrowheads="1"/>
              </p:cNvSpPr>
              <p:nvPr/>
            </p:nvSpPr>
            <p:spPr bwMode="auto">
              <a:xfrm>
                <a:off x="4069" y="1116"/>
                <a:ext cx="96" cy="9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460" name="Rectangle 38"/>
            <p:cNvSpPr>
              <a:spLocks noChangeArrowheads="1"/>
            </p:cNvSpPr>
            <p:nvPr/>
          </p:nvSpPr>
          <p:spPr bwMode="auto">
            <a:xfrm>
              <a:off x="6469342" y="1521209"/>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61" name="Rectangle 460"/>
            <p:cNvSpPr/>
            <p:nvPr/>
          </p:nvSpPr>
          <p:spPr bwMode="auto">
            <a:xfrm>
              <a:off x="6669082" y="1645386"/>
              <a:ext cx="469545" cy="88305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62" name="Rectangle 461"/>
            <p:cNvSpPr/>
            <p:nvPr/>
          </p:nvSpPr>
          <p:spPr bwMode="auto">
            <a:xfrm>
              <a:off x="5419725" y="1745191"/>
              <a:ext cx="463747" cy="81744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63" name="Group 462"/>
            <p:cNvGrpSpPr/>
            <p:nvPr/>
          </p:nvGrpSpPr>
          <p:grpSpPr>
            <a:xfrm>
              <a:off x="6762379" y="1998339"/>
              <a:ext cx="121238" cy="136847"/>
              <a:chOff x="6821706" y="2244827"/>
              <a:chExt cx="122543" cy="138320"/>
            </a:xfrm>
            <a:solidFill>
              <a:schemeClr val="accent6">
                <a:lumMod val="75000"/>
              </a:schemeClr>
            </a:solidFill>
          </p:grpSpPr>
          <p:sp>
            <p:nvSpPr>
              <p:cNvPr id="474" name="Freeform 24"/>
              <p:cNvSpPr>
                <a:spLocks/>
              </p:cNvSpPr>
              <p:nvPr/>
            </p:nvSpPr>
            <p:spPr bwMode="auto">
              <a:xfrm>
                <a:off x="6821706" y="2277082"/>
                <a:ext cx="122543" cy="10606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sp>
            <p:nvSpPr>
              <p:cNvPr id="475" name="Freeform 25"/>
              <p:cNvSpPr>
                <a:spLocks/>
              </p:cNvSpPr>
              <p:nvPr/>
            </p:nvSpPr>
            <p:spPr bwMode="auto">
              <a:xfrm>
                <a:off x="6881337" y="2244827"/>
                <a:ext cx="30680" cy="33485"/>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grpSp>
        <p:grpSp>
          <p:nvGrpSpPr>
            <p:cNvPr id="464" name="Group 463"/>
            <p:cNvGrpSpPr/>
            <p:nvPr/>
          </p:nvGrpSpPr>
          <p:grpSpPr>
            <a:xfrm>
              <a:off x="6744485" y="1563052"/>
              <a:ext cx="157076" cy="1155247"/>
              <a:chOff x="6744485" y="1563052"/>
              <a:chExt cx="157076" cy="1155247"/>
            </a:xfrm>
          </p:grpSpPr>
          <p:sp>
            <p:nvSpPr>
              <p:cNvPr id="469" name="Oval 468"/>
              <p:cNvSpPr/>
              <p:nvPr/>
            </p:nvSpPr>
            <p:spPr bwMode="auto">
              <a:xfrm>
                <a:off x="6769989" y="2612231"/>
                <a:ext cx="106068" cy="10606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70" name="Group 469"/>
              <p:cNvGrpSpPr/>
              <p:nvPr/>
            </p:nvGrpSpPr>
            <p:grpSpPr>
              <a:xfrm>
                <a:off x="6744485" y="1563052"/>
                <a:ext cx="157076" cy="52818"/>
                <a:chOff x="6822277" y="1553528"/>
                <a:chExt cx="157076" cy="52818"/>
              </a:xfrm>
            </p:grpSpPr>
            <p:sp>
              <p:nvSpPr>
                <p:cNvPr id="471" name="Rounded Rectangle 470"/>
                <p:cNvSpPr/>
                <p:nvPr/>
              </p:nvSpPr>
              <p:spPr bwMode="auto">
                <a:xfrm>
                  <a:off x="6869625" y="1588058"/>
                  <a:ext cx="109728" cy="18288"/>
                </a:xfrm>
                <a:prstGeom prst="roundRect">
                  <a:avLst>
                    <a:gd name="adj" fmla="val 50000"/>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2" name="Oval 471"/>
                <p:cNvSpPr/>
                <p:nvPr/>
              </p:nvSpPr>
              <p:spPr bwMode="auto">
                <a:xfrm>
                  <a:off x="6822277" y="1588058"/>
                  <a:ext cx="18288" cy="1828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3" name="Oval 472"/>
                <p:cNvSpPr/>
                <p:nvPr/>
              </p:nvSpPr>
              <p:spPr bwMode="auto">
                <a:xfrm>
                  <a:off x="6902305" y="1553528"/>
                  <a:ext cx="18288" cy="1828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5" name="Group 464"/>
            <p:cNvGrpSpPr/>
            <p:nvPr/>
          </p:nvGrpSpPr>
          <p:grpSpPr>
            <a:xfrm>
              <a:off x="5444705" y="1680019"/>
              <a:ext cx="948506" cy="959249"/>
              <a:chOff x="5444705" y="1765011"/>
              <a:chExt cx="948506" cy="959249"/>
            </a:xfrm>
          </p:grpSpPr>
          <p:sp>
            <p:nvSpPr>
              <p:cNvPr id="466" name="Rectangle 465"/>
              <p:cNvSpPr/>
              <p:nvPr/>
            </p:nvSpPr>
            <p:spPr bwMode="auto">
              <a:xfrm>
                <a:off x="5444705" y="1765011"/>
                <a:ext cx="438767" cy="95924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467"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5647306" y="2083319"/>
                <a:ext cx="144572" cy="169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68" name="Picture 1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78098"/>
              <a:stretch/>
            </p:blipFill>
            <p:spPr bwMode="auto">
              <a:xfrm>
                <a:off x="6139513" y="1886796"/>
                <a:ext cx="253698" cy="272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358" name="Group 357"/>
          <p:cNvGrpSpPr/>
          <p:nvPr/>
        </p:nvGrpSpPr>
        <p:grpSpPr>
          <a:xfrm>
            <a:off x="2375267" y="2050485"/>
            <a:ext cx="309959" cy="610802"/>
            <a:chOff x="2423526" y="2090738"/>
            <a:chExt cx="316257" cy="623212"/>
          </a:xfrm>
        </p:grpSpPr>
        <p:pic>
          <p:nvPicPr>
            <p:cNvPr id="359" name="Picture 358"/>
            <p:cNvPicPr>
              <a:picLocks noChangeAspect="1"/>
            </p:cNvPicPr>
            <p:nvPr/>
          </p:nvPicPr>
          <p:blipFill>
            <a:blip r:embed="rId5"/>
            <a:stretch>
              <a:fillRect/>
            </a:stretch>
          </p:blipFill>
          <p:spPr>
            <a:xfrm>
              <a:off x="2423526" y="2090738"/>
              <a:ext cx="316257" cy="623212"/>
            </a:xfrm>
            <a:prstGeom prst="rect">
              <a:avLst/>
            </a:prstGeom>
          </p:spPr>
        </p:pic>
        <p:grpSp>
          <p:nvGrpSpPr>
            <p:cNvPr id="360" name="Group 359"/>
            <p:cNvGrpSpPr/>
            <p:nvPr/>
          </p:nvGrpSpPr>
          <p:grpSpPr>
            <a:xfrm>
              <a:off x="2451472" y="2218095"/>
              <a:ext cx="260365" cy="417911"/>
              <a:chOff x="2450306" y="2218095"/>
              <a:chExt cx="260365" cy="417911"/>
            </a:xfrm>
          </p:grpSpPr>
          <p:sp>
            <p:nvSpPr>
              <p:cNvPr id="361" name="Rectangle 360"/>
              <p:cNvSpPr/>
              <p:nvPr/>
            </p:nvSpPr>
            <p:spPr bwMode="auto">
              <a:xfrm>
                <a:off x="2450306" y="2218095"/>
                <a:ext cx="260365" cy="4179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62" name="Freeform 5"/>
              <p:cNvSpPr>
                <a:spLocks/>
              </p:cNvSpPr>
              <p:nvPr/>
            </p:nvSpPr>
            <p:spPr bwMode="auto">
              <a:xfrm>
                <a:off x="2503825" y="2335433"/>
                <a:ext cx="153326" cy="183235"/>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516" name="Rectangle 515"/>
          <p:cNvSpPr/>
          <p:nvPr/>
        </p:nvSpPr>
        <p:spPr bwMode="auto">
          <a:xfrm>
            <a:off x="458281"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517" name="Rectangle 516"/>
          <p:cNvSpPr/>
          <p:nvPr/>
        </p:nvSpPr>
        <p:spPr bwMode="auto">
          <a:xfrm>
            <a:off x="458281"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8" name="Rectangle 517"/>
          <p:cNvSpPr/>
          <p:nvPr/>
        </p:nvSpPr>
        <p:spPr bwMode="auto">
          <a:xfrm>
            <a:off x="458281"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EXTEND OFFICE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EVERYWHERE</a:t>
            </a:r>
          </a:p>
        </p:txBody>
      </p:sp>
      <p:grpSp>
        <p:nvGrpSpPr>
          <p:cNvPr id="519" name="Group 518"/>
          <p:cNvGrpSpPr/>
          <p:nvPr/>
        </p:nvGrpSpPr>
        <p:grpSpPr>
          <a:xfrm>
            <a:off x="670092" y="3991222"/>
            <a:ext cx="992937" cy="361396"/>
            <a:chOff x="683707" y="4085194"/>
            <a:chExt cx="1013112" cy="368739"/>
          </a:xfrm>
        </p:grpSpPr>
        <p:sp>
          <p:nvSpPr>
            <p:cNvPr id="520" name="TextBox 519"/>
            <p:cNvSpPr txBox="1"/>
            <p:nvPr/>
          </p:nvSpPr>
          <p:spPr>
            <a:xfrm>
              <a:off x="1132043" y="4154025"/>
              <a:ext cx="564776" cy="193899"/>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Delve</a:t>
              </a:r>
            </a:p>
          </p:txBody>
        </p:sp>
        <p:pic>
          <p:nvPicPr>
            <p:cNvPr id="521" name="Picture 5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3707" y="4085194"/>
              <a:ext cx="358949" cy="368739"/>
            </a:xfrm>
            <a:prstGeom prst="rect">
              <a:avLst/>
            </a:prstGeom>
            <a:noFill/>
          </p:spPr>
        </p:pic>
      </p:grpSp>
      <p:grpSp>
        <p:nvGrpSpPr>
          <p:cNvPr id="522" name="Group 8"/>
          <p:cNvGrpSpPr>
            <a:grpSpLocks noChangeAspect="1"/>
          </p:cNvGrpSpPr>
          <p:nvPr/>
        </p:nvGrpSpPr>
        <p:grpSpPr bwMode="auto">
          <a:xfrm>
            <a:off x="670093" y="5270278"/>
            <a:ext cx="1034876" cy="176443"/>
            <a:chOff x="1924" y="1817"/>
            <a:chExt cx="3830" cy="653"/>
          </a:xfrm>
          <a:solidFill>
            <a:schemeClr val="tx1"/>
          </a:solidFill>
        </p:grpSpPr>
        <p:sp>
          <p:nvSpPr>
            <p:cNvPr id="523" name="Freeform 9"/>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4" name="Freeform 10"/>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5" name="Freeform 11"/>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6" name="Freeform 12"/>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7" name="Freeform 13"/>
            <p:cNvSpPr>
              <a:spLocks noEditPoints="1"/>
            </p:cNvSpPr>
            <p:nvPr/>
          </p:nvSpPr>
          <p:spPr bwMode="auto">
            <a:xfrm>
              <a:off x="3122" y="1934"/>
              <a:ext cx="449" cy="500"/>
            </a:xfrm>
            <a:custGeom>
              <a:avLst/>
              <a:gdLst>
                <a:gd name="T0" fmla="*/ 190 w 190"/>
                <a:gd name="T1" fmla="*/ 102 h 209"/>
                <a:gd name="T2" fmla="*/ 179 w 190"/>
                <a:gd name="T3" fmla="*/ 158 h 209"/>
                <a:gd name="T4" fmla="*/ 145 w 190"/>
                <a:gd name="T5" fmla="*/ 196 h 209"/>
                <a:gd name="T6" fmla="*/ 94 w 190"/>
                <a:gd name="T7" fmla="*/ 209 h 209"/>
                <a:gd name="T8" fmla="*/ 45 w 190"/>
                <a:gd name="T9" fmla="*/ 196 h 209"/>
                <a:gd name="T10" fmla="*/ 12 w 190"/>
                <a:gd name="T11" fmla="*/ 160 h 209"/>
                <a:gd name="T12" fmla="*/ 0 w 190"/>
                <a:gd name="T13" fmla="*/ 107 h 209"/>
                <a:gd name="T14" fmla="*/ 12 w 190"/>
                <a:gd name="T15" fmla="*/ 51 h 209"/>
                <a:gd name="T16" fmla="*/ 46 w 190"/>
                <a:gd name="T17" fmla="*/ 13 h 209"/>
                <a:gd name="T18" fmla="*/ 98 w 190"/>
                <a:gd name="T19" fmla="*/ 0 h 209"/>
                <a:gd name="T20" fmla="*/ 146 w 190"/>
                <a:gd name="T21" fmla="*/ 13 h 209"/>
                <a:gd name="T22" fmla="*/ 179 w 190"/>
                <a:gd name="T23" fmla="*/ 49 h 209"/>
                <a:gd name="T24" fmla="*/ 190 w 190"/>
                <a:gd name="T25" fmla="*/ 102 h 209"/>
                <a:gd name="T26" fmla="*/ 166 w 190"/>
                <a:gd name="T27" fmla="*/ 105 h 209"/>
                <a:gd name="T28" fmla="*/ 147 w 190"/>
                <a:gd name="T29" fmla="*/ 43 h 209"/>
                <a:gd name="T30" fmla="*/ 96 w 190"/>
                <a:gd name="T31" fmla="*/ 21 h 209"/>
                <a:gd name="T32" fmla="*/ 59 w 190"/>
                <a:gd name="T33" fmla="*/ 32 h 209"/>
                <a:gd name="T34" fmla="*/ 34 w 190"/>
                <a:gd name="T35" fmla="*/ 62 h 209"/>
                <a:gd name="T36" fmla="*/ 25 w 190"/>
                <a:gd name="T37" fmla="*/ 105 h 209"/>
                <a:gd name="T38" fmla="*/ 33 w 190"/>
                <a:gd name="T39" fmla="*/ 148 h 209"/>
                <a:gd name="T40" fmla="*/ 58 w 190"/>
                <a:gd name="T41" fmla="*/ 177 h 209"/>
                <a:gd name="T42" fmla="*/ 94 w 190"/>
                <a:gd name="T43" fmla="*/ 187 h 209"/>
                <a:gd name="T44" fmla="*/ 147 w 190"/>
                <a:gd name="T45" fmla="*/ 165 h 209"/>
                <a:gd name="T46" fmla="*/ 166 w 190"/>
                <a:gd name="T47" fmla="*/ 10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0" h="209">
                  <a:moveTo>
                    <a:pt x="190" y="102"/>
                  </a:moveTo>
                  <a:cubicBezTo>
                    <a:pt x="190" y="123"/>
                    <a:pt x="187" y="142"/>
                    <a:pt x="179" y="158"/>
                  </a:cubicBezTo>
                  <a:cubicBezTo>
                    <a:pt x="171" y="174"/>
                    <a:pt x="160" y="187"/>
                    <a:pt x="145" y="196"/>
                  </a:cubicBezTo>
                  <a:cubicBezTo>
                    <a:pt x="130" y="204"/>
                    <a:pt x="113" y="209"/>
                    <a:pt x="94" y="209"/>
                  </a:cubicBezTo>
                  <a:cubicBezTo>
                    <a:pt x="76" y="209"/>
                    <a:pt x="59" y="204"/>
                    <a:pt x="45" y="196"/>
                  </a:cubicBezTo>
                  <a:cubicBezTo>
                    <a:pt x="31" y="187"/>
                    <a:pt x="19" y="175"/>
                    <a:pt x="12" y="160"/>
                  </a:cubicBezTo>
                  <a:cubicBezTo>
                    <a:pt x="4" y="144"/>
                    <a:pt x="0" y="127"/>
                    <a:pt x="0" y="107"/>
                  </a:cubicBezTo>
                  <a:cubicBezTo>
                    <a:pt x="0" y="85"/>
                    <a:pt x="4" y="67"/>
                    <a:pt x="12" y="51"/>
                  </a:cubicBezTo>
                  <a:cubicBezTo>
                    <a:pt x="20" y="34"/>
                    <a:pt x="31" y="22"/>
                    <a:pt x="46" y="13"/>
                  </a:cubicBezTo>
                  <a:cubicBezTo>
                    <a:pt x="61" y="4"/>
                    <a:pt x="78" y="0"/>
                    <a:pt x="98" y="0"/>
                  </a:cubicBezTo>
                  <a:cubicBezTo>
                    <a:pt x="116" y="0"/>
                    <a:pt x="132" y="4"/>
                    <a:pt x="146" y="13"/>
                  </a:cubicBezTo>
                  <a:cubicBezTo>
                    <a:pt x="160" y="21"/>
                    <a:pt x="171" y="33"/>
                    <a:pt x="179" y="49"/>
                  </a:cubicBezTo>
                  <a:cubicBezTo>
                    <a:pt x="187" y="64"/>
                    <a:pt x="190" y="82"/>
                    <a:pt x="190" y="102"/>
                  </a:cubicBezTo>
                  <a:close/>
                  <a:moveTo>
                    <a:pt x="166" y="105"/>
                  </a:moveTo>
                  <a:cubicBezTo>
                    <a:pt x="166" y="79"/>
                    <a:pt x="160" y="58"/>
                    <a:pt x="147" y="43"/>
                  </a:cubicBezTo>
                  <a:cubicBezTo>
                    <a:pt x="135" y="29"/>
                    <a:pt x="118" y="21"/>
                    <a:pt x="96" y="21"/>
                  </a:cubicBezTo>
                  <a:cubicBezTo>
                    <a:pt x="82" y="21"/>
                    <a:pt x="70" y="25"/>
                    <a:pt x="59" y="32"/>
                  </a:cubicBezTo>
                  <a:cubicBezTo>
                    <a:pt x="48" y="39"/>
                    <a:pt x="40" y="49"/>
                    <a:pt x="34" y="62"/>
                  </a:cubicBezTo>
                  <a:cubicBezTo>
                    <a:pt x="28" y="74"/>
                    <a:pt x="25" y="89"/>
                    <a:pt x="25" y="105"/>
                  </a:cubicBezTo>
                  <a:cubicBezTo>
                    <a:pt x="25" y="121"/>
                    <a:pt x="27" y="135"/>
                    <a:pt x="33" y="148"/>
                  </a:cubicBezTo>
                  <a:cubicBezTo>
                    <a:pt x="39" y="160"/>
                    <a:pt x="47" y="170"/>
                    <a:pt x="58" y="177"/>
                  </a:cubicBezTo>
                  <a:cubicBezTo>
                    <a:pt x="69" y="184"/>
                    <a:pt x="81" y="187"/>
                    <a:pt x="94" y="187"/>
                  </a:cubicBezTo>
                  <a:cubicBezTo>
                    <a:pt x="117" y="187"/>
                    <a:pt x="134" y="180"/>
                    <a:pt x="147" y="165"/>
                  </a:cubicBezTo>
                  <a:cubicBezTo>
                    <a:pt x="159" y="151"/>
                    <a:pt x="166" y="131"/>
                    <a:pt x="166"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8" name="Freeform 14"/>
            <p:cNvSpPr>
              <a:spLocks/>
            </p:cNvSpPr>
            <p:nvPr/>
          </p:nvSpPr>
          <p:spPr bwMode="auto">
            <a:xfrm>
              <a:off x="3642" y="2073"/>
              <a:ext cx="282" cy="351"/>
            </a:xfrm>
            <a:custGeom>
              <a:avLst/>
              <a:gdLst>
                <a:gd name="T0" fmla="*/ 119 w 119"/>
                <a:gd name="T1" fmla="*/ 147 h 147"/>
                <a:gd name="T2" fmla="*/ 96 w 119"/>
                <a:gd name="T3" fmla="*/ 147 h 147"/>
                <a:gd name="T4" fmla="*/ 96 w 119"/>
                <a:gd name="T5" fmla="*/ 65 h 147"/>
                <a:gd name="T6" fmla="*/ 63 w 119"/>
                <a:gd name="T7" fmla="*/ 19 h 147"/>
                <a:gd name="T8" fmla="*/ 34 w 119"/>
                <a:gd name="T9" fmla="*/ 32 h 147"/>
                <a:gd name="T10" fmla="*/ 23 w 119"/>
                <a:gd name="T11" fmla="*/ 65 h 147"/>
                <a:gd name="T12" fmla="*/ 23 w 119"/>
                <a:gd name="T13" fmla="*/ 147 h 147"/>
                <a:gd name="T14" fmla="*/ 0 w 119"/>
                <a:gd name="T15" fmla="*/ 147 h 147"/>
                <a:gd name="T16" fmla="*/ 0 w 119"/>
                <a:gd name="T17" fmla="*/ 3 h 147"/>
                <a:gd name="T18" fmla="*/ 23 w 119"/>
                <a:gd name="T19" fmla="*/ 3 h 147"/>
                <a:gd name="T20" fmla="*/ 23 w 119"/>
                <a:gd name="T21" fmla="*/ 27 h 147"/>
                <a:gd name="T22" fmla="*/ 23 w 119"/>
                <a:gd name="T23" fmla="*/ 27 h 147"/>
                <a:gd name="T24" fmla="*/ 71 w 119"/>
                <a:gd name="T25" fmla="*/ 0 h 147"/>
                <a:gd name="T26" fmla="*/ 107 w 119"/>
                <a:gd name="T27" fmla="*/ 15 h 147"/>
                <a:gd name="T28" fmla="*/ 119 w 119"/>
                <a:gd name="T29" fmla="*/ 59 h 147"/>
                <a:gd name="T30" fmla="*/ 119 w 119"/>
                <a:gd name="T31"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147">
                  <a:moveTo>
                    <a:pt x="119" y="147"/>
                  </a:moveTo>
                  <a:cubicBezTo>
                    <a:pt x="96" y="147"/>
                    <a:pt x="96" y="147"/>
                    <a:pt x="96" y="147"/>
                  </a:cubicBezTo>
                  <a:cubicBezTo>
                    <a:pt x="96" y="65"/>
                    <a:pt x="96" y="65"/>
                    <a:pt x="96" y="65"/>
                  </a:cubicBezTo>
                  <a:cubicBezTo>
                    <a:pt x="96" y="35"/>
                    <a:pt x="85" y="19"/>
                    <a:pt x="63" y="19"/>
                  </a:cubicBezTo>
                  <a:cubicBezTo>
                    <a:pt x="51" y="19"/>
                    <a:pt x="42" y="24"/>
                    <a:pt x="34" y="32"/>
                  </a:cubicBezTo>
                  <a:cubicBezTo>
                    <a:pt x="27" y="41"/>
                    <a:pt x="23" y="52"/>
                    <a:pt x="23" y="65"/>
                  </a:cubicBezTo>
                  <a:cubicBezTo>
                    <a:pt x="23" y="147"/>
                    <a:pt x="23" y="147"/>
                    <a:pt x="23" y="147"/>
                  </a:cubicBezTo>
                  <a:cubicBezTo>
                    <a:pt x="0" y="147"/>
                    <a:pt x="0" y="147"/>
                    <a:pt x="0" y="147"/>
                  </a:cubicBezTo>
                  <a:cubicBezTo>
                    <a:pt x="0" y="3"/>
                    <a:pt x="0" y="3"/>
                    <a:pt x="0" y="3"/>
                  </a:cubicBezTo>
                  <a:cubicBezTo>
                    <a:pt x="23" y="3"/>
                    <a:pt x="23" y="3"/>
                    <a:pt x="23" y="3"/>
                  </a:cubicBezTo>
                  <a:cubicBezTo>
                    <a:pt x="23" y="27"/>
                    <a:pt x="23" y="27"/>
                    <a:pt x="23" y="27"/>
                  </a:cubicBezTo>
                  <a:cubicBezTo>
                    <a:pt x="23" y="27"/>
                    <a:pt x="23" y="27"/>
                    <a:pt x="23" y="27"/>
                  </a:cubicBezTo>
                  <a:cubicBezTo>
                    <a:pt x="34" y="9"/>
                    <a:pt x="50" y="0"/>
                    <a:pt x="71" y="0"/>
                  </a:cubicBezTo>
                  <a:cubicBezTo>
                    <a:pt x="87" y="0"/>
                    <a:pt x="99" y="5"/>
                    <a:pt x="107" y="15"/>
                  </a:cubicBezTo>
                  <a:cubicBezTo>
                    <a:pt x="115" y="25"/>
                    <a:pt x="119" y="40"/>
                    <a:pt x="119" y="59"/>
                  </a:cubicBezTo>
                  <a:lnTo>
                    <a:pt x="119"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9" name="Freeform 15"/>
            <p:cNvSpPr>
              <a:spLocks noEditPoints="1"/>
            </p:cNvSpPr>
            <p:nvPr/>
          </p:nvSpPr>
          <p:spPr bwMode="auto">
            <a:xfrm>
              <a:off x="3986" y="2073"/>
              <a:ext cx="295" cy="361"/>
            </a:xfrm>
            <a:custGeom>
              <a:avLst/>
              <a:gdLst>
                <a:gd name="T0" fmla="*/ 125 w 125"/>
                <a:gd name="T1" fmla="*/ 81 h 151"/>
                <a:gd name="T2" fmla="*/ 24 w 125"/>
                <a:gd name="T3" fmla="*/ 81 h 151"/>
                <a:gd name="T4" fmla="*/ 36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8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6"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4" y="151"/>
                    <a:pt x="28" y="144"/>
                    <a:pt x="17" y="131"/>
                  </a:cubicBezTo>
                  <a:cubicBezTo>
                    <a:pt x="5" y="118"/>
                    <a:pt x="0" y="99"/>
                    <a:pt x="0" y="76"/>
                  </a:cubicBezTo>
                  <a:cubicBezTo>
                    <a:pt x="0" y="62"/>
                    <a:pt x="3" y="48"/>
                    <a:pt x="8" y="37"/>
                  </a:cubicBezTo>
                  <a:cubicBezTo>
                    <a:pt x="14" y="25"/>
                    <a:pt x="22" y="16"/>
                    <a:pt x="32" y="9"/>
                  </a:cubicBezTo>
                  <a:cubicBezTo>
                    <a:pt x="42" y="3"/>
                    <a:pt x="53" y="0"/>
                    <a:pt x="66" y="0"/>
                  </a:cubicBezTo>
                  <a:cubicBezTo>
                    <a:pt x="85" y="0"/>
                    <a:pt x="99" y="6"/>
                    <a:pt x="110" y="18"/>
                  </a:cubicBezTo>
                  <a:cubicBezTo>
                    <a:pt x="120" y="30"/>
                    <a:pt x="125" y="47"/>
                    <a:pt x="125" y="69"/>
                  </a:cubicBezTo>
                  <a:lnTo>
                    <a:pt x="125" y="81"/>
                  </a:lnTo>
                  <a:close/>
                  <a:moveTo>
                    <a:pt x="102" y="61"/>
                  </a:moveTo>
                  <a:cubicBezTo>
                    <a:pt x="101"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0" name="Freeform 16"/>
            <p:cNvSpPr>
              <a:spLocks noEditPoints="1"/>
            </p:cNvSpPr>
            <p:nvPr/>
          </p:nvSpPr>
          <p:spPr bwMode="auto">
            <a:xfrm>
              <a:off x="4352" y="1944"/>
              <a:ext cx="384" cy="480"/>
            </a:xfrm>
            <a:custGeom>
              <a:avLst/>
              <a:gdLst>
                <a:gd name="T0" fmla="*/ 162 w 162"/>
                <a:gd name="T1" fmla="*/ 98 h 201"/>
                <a:gd name="T2" fmla="*/ 148 w 162"/>
                <a:gd name="T3" fmla="*/ 152 h 201"/>
                <a:gd name="T4" fmla="*/ 110 w 162"/>
                <a:gd name="T5" fmla="*/ 188 h 201"/>
                <a:gd name="T6" fmla="*/ 53 w 162"/>
                <a:gd name="T7" fmla="*/ 201 h 201"/>
                <a:gd name="T8" fmla="*/ 0 w 162"/>
                <a:gd name="T9" fmla="*/ 201 h 201"/>
                <a:gd name="T10" fmla="*/ 0 w 162"/>
                <a:gd name="T11" fmla="*/ 0 h 201"/>
                <a:gd name="T12" fmla="*/ 56 w 162"/>
                <a:gd name="T13" fmla="*/ 0 h 201"/>
                <a:gd name="T14" fmla="*/ 162 w 162"/>
                <a:gd name="T15" fmla="*/ 98 h 201"/>
                <a:gd name="T16" fmla="*/ 137 w 162"/>
                <a:gd name="T17" fmla="*/ 98 h 201"/>
                <a:gd name="T18" fmla="*/ 55 w 162"/>
                <a:gd name="T19" fmla="*/ 21 h 201"/>
                <a:gd name="T20" fmla="*/ 23 w 162"/>
                <a:gd name="T21" fmla="*/ 21 h 201"/>
                <a:gd name="T22" fmla="*/ 23 w 162"/>
                <a:gd name="T23" fmla="*/ 180 h 201"/>
                <a:gd name="T24" fmla="*/ 53 w 162"/>
                <a:gd name="T25" fmla="*/ 180 h 201"/>
                <a:gd name="T26" fmla="*/ 115 w 162"/>
                <a:gd name="T27" fmla="*/ 159 h 201"/>
                <a:gd name="T28" fmla="*/ 137 w 162"/>
                <a:gd name="T29" fmla="*/ 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201">
                  <a:moveTo>
                    <a:pt x="162" y="98"/>
                  </a:moveTo>
                  <a:cubicBezTo>
                    <a:pt x="162" y="118"/>
                    <a:pt x="157" y="136"/>
                    <a:pt x="148" y="152"/>
                  </a:cubicBezTo>
                  <a:cubicBezTo>
                    <a:pt x="139" y="168"/>
                    <a:pt x="127" y="180"/>
                    <a:pt x="110" y="188"/>
                  </a:cubicBezTo>
                  <a:cubicBezTo>
                    <a:pt x="94" y="197"/>
                    <a:pt x="75" y="201"/>
                    <a:pt x="53" y="201"/>
                  </a:cubicBezTo>
                  <a:cubicBezTo>
                    <a:pt x="0" y="201"/>
                    <a:pt x="0" y="201"/>
                    <a:pt x="0" y="201"/>
                  </a:cubicBezTo>
                  <a:cubicBezTo>
                    <a:pt x="0" y="0"/>
                    <a:pt x="0" y="0"/>
                    <a:pt x="0" y="0"/>
                  </a:cubicBezTo>
                  <a:cubicBezTo>
                    <a:pt x="56" y="0"/>
                    <a:pt x="56" y="0"/>
                    <a:pt x="56" y="0"/>
                  </a:cubicBezTo>
                  <a:cubicBezTo>
                    <a:pt x="127" y="0"/>
                    <a:pt x="162" y="32"/>
                    <a:pt x="162" y="98"/>
                  </a:cubicBezTo>
                  <a:close/>
                  <a:moveTo>
                    <a:pt x="137" y="98"/>
                  </a:moveTo>
                  <a:cubicBezTo>
                    <a:pt x="137" y="47"/>
                    <a:pt x="110" y="21"/>
                    <a:pt x="55" y="21"/>
                  </a:cubicBezTo>
                  <a:cubicBezTo>
                    <a:pt x="23" y="21"/>
                    <a:pt x="23" y="21"/>
                    <a:pt x="23" y="21"/>
                  </a:cubicBezTo>
                  <a:cubicBezTo>
                    <a:pt x="23" y="180"/>
                    <a:pt x="23" y="180"/>
                    <a:pt x="23" y="180"/>
                  </a:cubicBezTo>
                  <a:cubicBezTo>
                    <a:pt x="53" y="180"/>
                    <a:pt x="53" y="180"/>
                    <a:pt x="53" y="180"/>
                  </a:cubicBezTo>
                  <a:cubicBezTo>
                    <a:pt x="80" y="180"/>
                    <a:pt x="101" y="173"/>
                    <a:pt x="115" y="159"/>
                  </a:cubicBezTo>
                  <a:cubicBezTo>
                    <a:pt x="130" y="144"/>
                    <a:pt x="137" y="124"/>
                    <a:pt x="13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1" name="Freeform 17"/>
            <p:cNvSpPr>
              <a:spLocks/>
            </p:cNvSpPr>
            <p:nvPr/>
          </p:nvSpPr>
          <p:spPr bwMode="auto">
            <a:xfrm>
              <a:off x="4804" y="2075"/>
              <a:ext cx="180" cy="349"/>
            </a:xfrm>
            <a:custGeom>
              <a:avLst/>
              <a:gdLst>
                <a:gd name="T0" fmla="*/ 76 w 76"/>
                <a:gd name="T1" fmla="*/ 26 h 146"/>
                <a:gd name="T2" fmla="*/ 58 w 76"/>
                <a:gd name="T3" fmla="*/ 21 h 146"/>
                <a:gd name="T4" fmla="*/ 33 w 76"/>
                <a:gd name="T5" fmla="*/ 35 h 146"/>
                <a:gd name="T6" fmla="*/ 24 w 76"/>
                <a:gd name="T7" fmla="*/ 73 h 146"/>
                <a:gd name="T8" fmla="*/ 24 w 76"/>
                <a:gd name="T9" fmla="*/ 146 h 146"/>
                <a:gd name="T10" fmla="*/ 0 w 76"/>
                <a:gd name="T11" fmla="*/ 146 h 146"/>
                <a:gd name="T12" fmla="*/ 0 w 76"/>
                <a:gd name="T13" fmla="*/ 2 h 146"/>
                <a:gd name="T14" fmla="*/ 24 w 76"/>
                <a:gd name="T15" fmla="*/ 2 h 146"/>
                <a:gd name="T16" fmla="*/ 24 w 76"/>
                <a:gd name="T17" fmla="*/ 32 h 146"/>
                <a:gd name="T18" fmla="*/ 24 w 76"/>
                <a:gd name="T19" fmla="*/ 32 h 146"/>
                <a:gd name="T20" fmla="*/ 39 w 76"/>
                <a:gd name="T21" fmla="*/ 8 h 146"/>
                <a:gd name="T22" fmla="*/ 62 w 76"/>
                <a:gd name="T23" fmla="*/ 0 h 146"/>
                <a:gd name="T24" fmla="*/ 76 w 76"/>
                <a:gd name="T25" fmla="*/ 2 h 146"/>
                <a:gd name="T26" fmla="*/ 76 w 76"/>
                <a:gd name="T27" fmla="*/ 2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46">
                  <a:moveTo>
                    <a:pt x="76" y="26"/>
                  </a:moveTo>
                  <a:cubicBezTo>
                    <a:pt x="71" y="22"/>
                    <a:pt x="66" y="21"/>
                    <a:pt x="58" y="21"/>
                  </a:cubicBezTo>
                  <a:cubicBezTo>
                    <a:pt x="48" y="21"/>
                    <a:pt x="39" y="26"/>
                    <a:pt x="33" y="35"/>
                  </a:cubicBezTo>
                  <a:cubicBezTo>
                    <a:pt x="27" y="45"/>
                    <a:pt x="24" y="57"/>
                    <a:pt x="24" y="73"/>
                  </a:cubicBezTo>
                  <a:cubicBezTo>
                    <a:pt x="24" y="146"/>
                    <a:pt x="24" y="146"/>
                    <a:pt x="24" y="146"/>
                  </a:cubicBezTo>
                  <a:cubicBezTo>
                    <a:pt x="0" y="146"/>
                    <a:pt x="0" y="146"/>
                    <a:pt x="0" y="146"/>
                  </a:cubicBezTo>
                  <a:cubicBezTo>
                    <a:pt x="0" y="2"/>
                    <a:pt x="0" y="2"/>
                    <a:pt x="0" y="2"/>
                  </a:cubicBezTo>
                  <a:cubicBezTo>
                    <a:pt x="24" y="2"/>
                    <a:pt x="24" y="2"/>
                    <a:pt x="24" y="2"/>
                  </a:cubicBezTo>
                  <a:cubicBezTo>
                    <a:pt x="24" y="32"/>
                    <a:pt x="24" y="32"/>
                    <a:pt x="24" y="32"/>
                  </a:cubicBezTo>
                  <a:cubicBezTo>
                    <a:pt x="24" y="32"/>
                    <a:pt x="24" y="32"/>
                    <a:pt x="24" y="32"/>
                  </a:cubicBezTo>
                  <a:cubicBezTo>
                    <a:pt x="27" y="22"/>
                    <a:pt x="32" y="14"/>
                    <a:pt x="39" y="8"/>
                  </a:cubicBezTo>
                  <a:cubicBezTo>
                    <a:pt x="46" y="3"/>
                    <a:pt x="53" y="0"/>
                    <a:pt x="62" y="0"/>
                  </a:cubicBezTo>
                  <a:cubicBezTo>
                    <a:pt x="68" y="0"/>
                    <a:pt x="72" y="0"/>
                    <a:pt x="76" y="2"/>
                  </a:cubicBezTo>
                  <a:lnTo>
                    <a:pt x="7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2" name="Freeform 18"/>
            <p:cNvSpPr>
              <a:spLocks noEditPoints="1"/>
            </p:cNvSpPr>
            <p:nvPr/>
          </p:nvSpPr>
          <p:spPr bwMode="auto">
            <a:xfrm>
              <a:off x="5017" y="1922"/>
              <a:ext cx="74" cy="502"/>
            </a:xfrm>
            <a:custGeom>
              <a:avLst/>
              <a:gdLst>
                <a:gd name="T0" fmla="*/ 31 w 31"/>
                <a:gd name="T1" fmla="*/ 15 h 210"/>
                <a:gd name="T2" fmla="*/ 26 w 31"/>
                <a:gd name="T3" fmla="*/ 25 h 210"/>
                <a:gd name="T4" fmla="*/ 15 w 31"/>
                <a:gd name="T5" fmla="*/ 30 h 210"/>
                <a:gd name="T6" fmla="*/ 5 w 31"/>
                <a:gd name="T7" fmla="*/ 25 h 210"/>
                <a:gd name="T8" fmla="*/ 0 w 31"/>
                <a:gd name="T9" fmla="*/ 15 h 210"/>
                <a:gd name="T10" fmla="*/ 5 w 31"/>
                <a:gd name="T11" fmla="*/ 4 h 210"/>
                <a:gd name="T12" fmla="*/ 15 w 31"/>
                <a:gd name="T13" fmla="*/ 0 h 210"/>
                <a:gd name="T14" fmla="*/ 26 w 31"/>
                <a:gd name="T15" fmla="*/ 4 h 210"/>
                <a:gd name="T16" fmla="*/ 31 w 31"/>
                <a:gd name="T17" fmla="*/ 15 h 210"/>
                <a:gd name="T18" fmla="*/ 27 w 31"/>
                <a:gd name="T19" fmla="*/ 210 h 210"/>
                <a:gd name="T20" fmla="*/ 4 w 31"/>
                <a:gd name="T21" fmla="*/ 210 h 210"/>
                <a:gd name="T22" fmla="*/ 4 w 31"/>
                <a:gd name="T23" fmla="*/ 66 h 210"/>
                <a:gd name="T24" fmla="*/ 27 w 31"/>
                <a:gd name="T25" fmla="*/ 66 h 210"/>
                <a:gd name="T26" fmla="*/ 27 w 31"/>
                <a:gd name="T27"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10">
                  <a:moveTo>
                    <a:pt x="31" y="15"/>
                  </a:moveTo>
                  <a:cubicBezTo>
                    <a:pt x="31" y="19"/>
                    <a:pt x="29" y="22"/>
                    <a:pt x="26" y="25"/>
                  </a:cubicBezTo>
                  <a:cubicBezTo>
                    <a:pt x="23" y="28"/>
                    <a:pt x="20" y="30"/>
                    <a:pt x="15" y="30"/>
                  </a:cubicBezTo>
                  <a:cubicBezTo>
                    <a:pt x="11" y="30"/>
                    <a:pt x="8" y="28"/>
                    <a:pt x="5" y="25"/>
                  </a:cubicBezTo>
                  <a:cubicBezTo>
                    <a:pt x="2" y="23"/>
                    <a:pt x="0" y="19"/>
                    <a:pt x="0" y="15"/>
                  </a:cubicBezTo>
                  <a:cubicBezTo>
                    <a:pt x="0" y="11"/>
                    <a:pt x="2" y="7"/>
                    <a:pt x="5" y="4"/>
                  </a:cubicBezTo>
                  <a:cubicBezTo>
                    <a:pt x="7" y="1"/>
                    <a:pt x="11" y="0"/>
                    <a:pt x="15" y="0"/>
                  </a:cubicBezTo>
                  <a:cubicBezTo>
                    <a:pt x="20" y="0"/>
                    <a:pt x="23" y="1"/>
                    <a:pt x="26" y="4"/>
                  </a:cubicBezTo>
                  <a:cubicBezTo>
                    <a:pt x="29" y="7"/>
                    <a:pt x="31" y="10"/>
                    <a:pt x="31" y="15"/>
                  </a:cubicBezTo>
                  <a:close/>
                  <a:moveTo>
                    <a:pt x="27" y="210"/>
                  </a:moveTo>
                  <a:cubicBezTo>
                    <a:pt x="4" y="210"/>
                    <a:pt x="4" y="210"/>
                    <a:pt x="4" y="210"/>
                  </a:cubicBezTo>
                  <a:cubicBezTo>
                    <a:pt x="4" y="66"/>
                    <a:pt x="4" y="66"/>
                    <a:pt x="4" y="66"/>
                  </a:cubicBezTo>
                  <a:cubicBezTo>
                    <a:pt x="27" y="66"/>
                    <a:pt x="27" y="66"/>
                    <a:pt x="27" y="66"/>
                  </a:cubicBezTo>
                  <a:lnTo>
                    <a:pt x="27"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3" name="Freeform 19"/>
            <p:cNvSpPr>
              <a:spLocks/>
            </p:cNvSpPr>
            <p:nvPr/>
          </p:nvSpPr>
          <p:spPr bwMode="auto">
            <a:xfrm>
              <a:off x="5124" y="2080"/>
              <a:ext cx="317" cy="344"/>
            </a:xfrm>
            <a:custGeom>
              <a:avLst/>
              <a:gdLst>
                <a:gd name="T0" fmla="*/ 134 w 134"/>
                <a:gd name="T1" fmla="*/ 0 h 144"/>
                <a:gd name="T2" fmla="*/ 77 w 134"/>
                <a:gd name="T3" fmla="*/ 144 h 144"/>
                <a:gd name="T4" fmla="*/ 54 w 134"/>
                <a:gd name="T5" fmla="*/ 144 h 144"/>
                <a:gd name="T6" fmla="*/ 0 w 134"/>
                <a:gd name="T7" fmla="*/ 0 h 144"/>
                <a:gd name="T8" fmla="*/ 25 w 134"/>
                <a:gd name="T9" fmla="*/ 0 h 144"/>
                <a:gd name="T10" fmla="*/ 62 w 134"/>
                <a:gd name="T11" fmla="*/ 105 h 144"/>
                <a:gd name="T12" fmla="*/ 67 w 134"/>
                <a:gd name="T13" fmla="*/ 125 h 144"/>
                <a:gd name="T14" fmla="*/ 67 w 134"/>
                <a:gd name="T15" fmla="*/ 125 h 144"/>
                <a:gd name="T16" fmla="*/ 72 w 134"/>
                <a:gd name="T17" fmla="*/ 105 h 144"/>
                <a:gd name="T18" fmla="*/ 110 w 134"/>
                <a:gd name="T19" fmla="*/ 0 h 144"/>
                <a:gd name="T20" fmla="*/ 134 w 134"/>
                <a:gd name="T2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144">
                  <a:moveTo>
                    <a:pt x="134" y="0"/>
                  </a:moveTo>
                  <a:cubicBezTo>
                    <a:pt x="77" y="144"/>
                    <a:pt x="77" y="144"/>
                    <a:pt x="77" y="144"/>
                  </a:cubicBezTo>
                  <a:cubicBezTo>
                    <a:pt x="54" y="144"/>
                    <a:pt x="54" y="144"/>
                    <a:pt x="54" y="144"/>
                  </a:cubicBezTo>
                  <a:cubicBezTo>
                    <a:pt x="0" y="0"/>
                    <a:pt x="0" y="0"/>
                    <a:pt x="0" y="0"/>
                  </a:cubicBezTo>
                  <a:cubicBezTo>
                    <a:pt x="25" y="0"/>
                    <a:pt x="25" y="0"/>
                    <a:pt x="25" y="0"/>
                  </a:cubicBezTo>
                  <a:cubicBezTo>
                    <a:pt x="62" y="105"/>
                    <a:pt x="62" y="105"/>
                    <a:pt x="62" y="105"/>
                  </a:cubicBezTo>
                  <a:cubicBezTo>
                    <a:pt x="64" y="110"/>
                    <a:pt x="65" y="117"/>
                    <a:pt x="67" y="125"/>
                  </a:cubicBezTo>
                  <a:cubicBezTo>
                    <a:pt x="67" y="125"/>
                    <a:pt x="67" y="125"/>
                    <a:pt x="67" y="125"/>
                  </a:cubicBezTo>
                  <a:cubicBezTo>
                    <a:pt x="68" y="118"/>
                    <a:pt x="70" y="111"/>
                    <a:pt x="72" y="105"/>
                  </a:cubicBezTo>
                  <a:cubicBezTo>
                    <a:pt x="110" y="0"/>
                    <a:pt x="110" y="0"/>
                    <a:pt x="110" y="0"/>
                  </a:cubicBez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4" name="Freeform 20"/>
            <p:cNvSpPr>
              <a:spLocks noEditPoints="1"/>
            </p:cNvSpPr>
            <p:nvPr/>
          </p:nvSpPr>
          <p:spPr bwMode="auto">
            <a:xfrm>
              <a:off x="5458" y="2073"/>
              <a:ext cx="296" cy="361"/>
            </a:xfrm>
            <a:custGeom>
              <a:avLst/>
              <a:gdLst>
                <a:gd name="T0" fmla="*/ 125 w 125"/>
                <a:gd name="T1" fmla="*/ 81 h 151"/>
                <a:gd name="T2" fmla="*/ 24 w 125"/>
                <a:gd name="T3" fmla="*/ 81 h 151"/>
                <a:gd name="T4" fmla="*/ 37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9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7"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5" y="151"/>
                    <a:pt x="29" y="144"/>
                    <a:pt x="17" y="131"/>
                  </a:cubicBezTo>
                  <a:cubicBezTo>
                    <a:pt x="6" y="118"/>
                    <a:pt x="0" y="99"/>
                    <a:pt x="0" y="76"/>
                  </a:cubicBezTo>
                  <a:cubicBezTo>
                    <a:pt x="0" y="62"/>
                    <a:pt x="3" y="48"/>
                    <a:pt x="9" y="37"/>
                  </a:cubicBezTo>
                  <a:cubicBezTo>
                    <a:pt x="14" y="25"/>
                    <a:pt x="22" y="16"/>
                    <a:pt x="32" y="9"/>
                  </a:cubicBezTo>
                  <a:cubicBezTo>
                    <a:pt x="43" y="3"/>
                    <a:pt x="54" y="0"/>
                    <a:pt x="66" y="0"/>
                  </a:cubicBezTo>
                  <a:cubicBezTo>
                    <a:pt x="85" y="0"/>
                    <a:pt x="99" y="6"/>
                    <a:pt x="110" y="18"/>
                  </a:cubicBezTo>
                  <a:cubicBezTo>
                    <a:pt x="120" y="30"/>
                    <a:pt x="125" y="47"/>
                    <a:pt x="125" y="69"/>
                  </a:cubicBezTo>
                  <a:lnTo>
                    <a:pt x="125" y="81"/>
                  </a:lnTo>
                  <a:close/>
                  <a:moveTo>
                    <a:pt x="102" y="61"/>
                  </a:moveTo>
                  <a:cubicBezTo>
                    <a:pt x="102"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35" name="Group 32"/>
          <p:cNvGrpSpPr>
            <a:grpSpLocks noChangeAspect="1"/>
          </p:cNvGrpSpPr>
          <p:nvPr/>
        </p:nvGrpSpPr>
        <p:grpSpPr bwMode="auto">
          <a:xfrm>
            <a:off x="670093" y="5565273"/>
            <a:ext cx="1088945" cy="351042"/>
            <a:chOff x="3382" y="2013"/>
            <a:chExt cx="912" cy="294"/>
          </a:xfrm>
          <a:solidFill>
            <a:schemeClr val="tx1"/>
          </a:solidFill>
        </p:grpSpPr>
        <p:sp>
          <p:nvSpPr>
            <p:cNvPr id="536" name="Freeform 33"/>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7" name="Freeform 34"/>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8" name="Freeform 35"/>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9" name="Freeform 36"/>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0" name="Freeform 37"/>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1" name="Freeform 38"/>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2" name="Freeform 39"/>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3" name="Freeform 40"/>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4" name="Freeform 41"/>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5" name="Freeform 42"/>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6" name="Freeform 43"/>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8" name="Freeform 44"/>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9" name="Freeform 45"/>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0" name="Freeform 46"/>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1" name="Rectangle 47"/>
            <p:cNvSpPr>
              <a:spLocks noChangeArrowheads="1"/>
            </p:cNvSpPr>
            <p:nvPr/>
          </p:nvSpPr>
          <p:spPr bwMode="auto">
            <a:xfrm>
              <a:off x="3639" y="2131"/>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2" name="Rectangle 48"/>
            <p:cNvSpPr>
              <a:spLocks noChangeArrowheads="1"/>
            </p:cNvSpPr>
            <p:nvPr/>
          </p:nvSpPr>
          <p:spPr bwMode="auto">
            <a:xfrm>
              <a:off x="3639" y="2189"/>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3" name="Freeform 49"/>
            <p:cNvSpPr>
              <a:spLocks/>
            </p:cNvSpPr>
            <p:nvPr/>
          </p:nvSpPr>
          <p:spPr bwMode="auto">
            <a:xfrm>
              <a:off x="3563" y="2054"/>
              <a:ext cx="95" cy="212"/>
            </a:xfrm>
            <a:custGeom>
              <a:avLst/>
              <a:gdLst>
                <a:gd name="T0" fmla="*/ 28 w 40"/>
                <a:gd name="T1" fmla="*/ 8 h 88"/>
                <a:gd name="T2" fmla="*/ 28 w 40"/>
                <a:gd name="T3" fmla="*/ 4 h 88"/>
                <a:gd name="T4" fmla="*/ 24 w 40"/>
                <a:gd name="T5" fmla="*/ 0 h 88"/>
                <a:gd name="T6" fmla="*/ 0 w 40"/>
                <a:gd name="T7" fmla="*/ 0 h 88"/>
                <a:gd name="T8" fmla="*/ 0 w 40"/>
                <a:gd name="T9" fmla="*/ 12 h 88"/>
                <a:gd name="T10" fmla="*/ 20 w 40"/>
                <a:gd name="T11" fmla="*/ 12 h 88"/>
                <a:gd name="T12" fmla="*/ 20 w 40"/>
                <a:gd name="T13" fmla="*/ 16 h 88"/>
                <a:gd name="T14" fmla="*/ 0 w 40"/>
                <a:gd name="T15" fmla="*/ 16 h 88"/>
                <a:gd name="T16" fmla="*/ 0 w 40"/>
                <a:gd name="T17" fmla="*/ 24 h 88"/>
                <a:gd name="T18" fmla="*/ 20 w 40"/>
                <a:gd name="T19" fmla="*/ 24 h 88"/>
                <a:gd name="T20" fmla="*/ 20 w 40"/>
                <a:gd name="T21" fmla="*/ 28 h 88"/>
                <a:gd name="T22" fmla="*/ 0 w 40"/>
                <a:gd name="T23" fmla="*/ 28 h 88"/>
                <a:gd name="T24" fmla="*/ 0 w 40"/>
                <a:gd name="T25" fmla="*/ 36 h 88"/>
                <a:gd name="T26" fmla="*/ 20 w 40"/>
                <a:gd name="T27" fmla="*/ 36 h 88"/>
                <a:gd name="T28" fmla="*/ 20 w 40"/>
                <a:gd name="T29" fmla="*/ 40 h 88"/>
                <a:gd name="T30" fmla="*/ 0 w 40"/>
                <a:gd name="T31" fmla="*/ 40 h 88"/>
                <a:gd name="T32" fmla="*/ 0 w 40"/>
                <a:gd name="T33" fmla="*/ 48 h 88"/>
                <a:gd name="T34" fmla="*/ 20 w 40"/>
                <a:gd name="T35" fmla="*/ 48 h 88"/>
                <a:gd name="T36" fmla="*/ 20 w 40"/>
                <a:gd name="T37" fmla="*/ 52 h 88"/>
                <a:gd name="T38" fmla="*/ 0 w 40"/>
                <a:gd name="T39" fmla="*/ 52 h 88"/>
                <a:gd name="T40" fmla="*/ 0 w 40"/>
                <a:gd name="T41" fmla="*/ 60 h 88"/>
                <a:gd name="T42" fmla="*/ 20 w 40"/>
                <a:gd name="T43" fmla="*/ 60 h 88"/>
                <a:gd name="T44" fmla="*/ 20 w 40"/>
                <a:gd name="T45" fmla="*/ 64 h 88"/>
                <a:gd name="T46" fmla="*/ 0 w 40"/>
                <a:gd name="T47" fmla="*/ 64 h 88"/>
                <a:gd name="T48" fmla="*/ 0 w 40"/>
                <a:gd name="T49" fmla="*/ 72 h 88"/>
                <a:gd name="T50" fmla="*/ 20 w 40"/>
                <a:gd name="T51" fmla="*/ 72 h 88"/>
                <a:gd name="T52" fmla="*/ 20 w 40"/>
                <a:gd name="T53" fmla="*/ 76 h 88"/>
                <a:gd name="T54" fmla="*/ 0 w 40"/>
                <a:gd name="T55" fmla="*/ 76 h 88"/>
                <a:gd name="T56" fmla="*/ 0 w 40"/>
                <a:gd name="T57" fmla="*/ 88 h 88"/>
                <a:gd name="T58" fmla="*/ 24 w 40"/>
                <a:gd name="T59" fmla="*/ 88 h 88"/>
                <a:gd name="T60" fmla="*/ 28 w 40"/>
                <a:gd name="T61" fmla="*/ 84 h 88"/>
                <a:gd name="T62" fmla="*/ 28 w 40"/>
                <a:gd name="T63" fmla="*/ 28 h 88"/>
                <a:gd name="T64" fmla="*/ 40 w 40"/>
                <a:gd name="T65" fmla="*/ 28 h 88"/>
                <a:gd name="T66" fmla="*/ 40 w 40"/>
                <a:gd name="T67" fmla="*/ 8 h 88"/>
                <a:gd name="T68" fmla="*/ 28 w 40"/>
                <a:gd name="T69"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88">
                  <a:moveTo>
                    <a:pt x="28" y="8"/>
                  </a:moveTo>
                  <a:cubicBezTo>
                    <a:pt x="28" y="4"/>
                    <a:pt x="28" y="4"/>
                    <a:pt x="28" y="4"/>
                  </a:cubicBezTo>
                  <a:cubicBezTo>
                    <a:pt x="28" y="3"/>
                    <a:pt x="25" y="0"/>
                    <a:pt x="24" y="0"/>
                  </a:cubicBezTo>
                  <a:cubicBezTo>
                    <a:pt x="0" y="0"/>
                    <a:pt x="0" y="0"/>
                    <a:pt x="0" y="0"/>
                  </a:cubicBezTo>
                  <a:cubicBezTo>
                    <a:pt x="0" y="12"/>
                    <a:pt x="0" y="12"/>
                    <a:pt x="0" y="12"/>
                  </a:cubicBezTo>
                  <a:cubicBezTo>
                    <a:pt x="20" y="12"/>
                    <a:pt x="20" y="12"/>
                    <a:pt x="20" y="12"/>
                  </a:cubicBezTo>
                  <a:cubicBezTo>
                    <a:pt x="20" y="16"/>
                    <a:pt x="20" y="16"/>
                    <a:pt x="20" y="16"/>
                  </a:cubicBezTo>
                  <a:cubicBezTo>
                    <a:pt x="0" y="16"/>
                    <a:pt x="0" y="16"/>
                    <a:pt x="0" y="16"/>
                  </a:cubicBezTo>
                  <a:cubicBezTo>
                    <a:pt x="0" y="24"/>
                    <a:pt x="0" y="24"/>
                    <a:pt x="0" y="24"/>
                  </a:cubicBezTo>
                  <a:cubicBezTo>
                    <a:pt x="20" y="24"/>
                    <a:pt x="20" y="24"/>
                    <a:pt x="20" y="24"/>
                  </a:cubicBezTo>
                  <a:cubicBezTo>
                    <a:pt x="20" y="28"/>
                    <a:pt x="20" y="28"/>
                    <a:pt x="20" y="28"/>
                  </a:cubicBezTo>
                  <a:cubicBezTo>
                    <a:pt x="0" y="28"/>
                    <a:pt x="0" y="28"/>
                    <a:pt x="0" y="28"/>
                  </a:cubicBezTo>
                  <a:cubicBezTo>
                    <a:pt x="0" y="36"/>
                    <a:pt x="0" y="36"/>
                    <a:pt x="0" y="36"/>
                  </a:cubicBezTo>
                  <a:cubicBezTo>
                    <a:pt x="20" y="36"/>
                    <a:pt x="20" y="36"/>
                    <a:pt x="20" y="36"/>
                  </a:cubicBezTo>
                  <a:cubicBezTo>
                    <a:pt x="20" y="40"/>
                    <a:pt x="20" y="40"/>
                    <a:pt x="20" y="40"/>
                  </a:cubicBezTo>
                  <a:cubicBezTo>
                    <a:pt x="0" y="40"/>
                    <a:pt x="0" y="40"/>
                    <a:pt x="0" y="40"/>
                  </a:cubicBezTo>
                  <a:cubicBezTo>
                    <a:pt x="0" y="48"/>
                    <a:pt x="0" y="48"/>
                    <a:pt x="0" y="48"/>
                  </a:cubicBezTo>
                  <a:cubicBezTo>
                    <a:pt x="20" y="48"/>
                    <a:pt x="20" y="48"/>
                    <a:pt x="20" y="48"/>
                  </a:cubicBezTo>
                  <a:cubicBezTo>
                    <a:pt x="20" y="52"/>
                    <a:pt x="20" y="52"/>
                    <a:pt x="20" y="52"/>
                  </a:cubicBezTo>
                  <a:cubicBezTo>
                    <a:pt x="0" y="52"/>
                    <a:pt x="0" y="52"/>
                    <a:pt x="0" y="52"/>
                  </a:cubicBezTo>
                  <a:cubicBezTo>
                    <a:pt x="0" y="60"/>
                    <a:pt x="0" y="60"/>
                    <a:pt x="0" y="60"/>
                  </a:cubicBezTo>
                  <a:cubicBezTo>
                    <a:pt x="20" y="60"/>
                    <a:pt x="20" y="60"/>
                    <a:pt x="20" y="60"/>
                  </a:cubicBezTo>
                  <a:cubicBezTo>
                    <a:pt x="20" y="64"/>
                    <a:pt x="20" y="64"/>
                    <a:pt x="20" y="64"/>
                  </a:cubicBezTo>
                  <a:cubicBezTo>
                    <a:pt x="0" y="64"/>
                    <a:pt x="0" y="64"/>
                    <a:pt x="0" y="64"/>
                  </a:cubicBezTo>
                  <a:cubicBezTo>
                    <a:pt x="0" y="72"/>
                    <a:pt x="0" y="72"/>
                    <a:pt x="0" y="72"/>
                  </a:cubicBezTo>
                  <a:cubicBezTo>
                    <a:pt x="20" y="72"/>
                    <a:pt x="20" y="72"/>
                    <a:pt x="20" y="72"/>
                  </a:cubicBezTo>
                  <a:cubicBezTo>
                    <a:pt x="20" y="76"/>
                    <a:pt x="20" y="76"/>
                    <a:pt x="20" y="76"/>
                  </a:cubicBezTo>
                  <a:cubicBezTo>
                    <a:pt x="0" y="76"/>
                    <a:pt x="0" y="76"/>
                    <a:pt x="0" y="76"/>
                  </a:cubicBezTo>
                  <a:cubicBezTo>
                    <a:pt x="0" y="88"/>
                    <a:pt x="0" y="88"/>
                    <a:pt x="0" y="88"/>
                  </a:cubicBezTo>
                  <a:cubicBezTo>
                    <a:pt x="24" y="88"/>
                    <a:pt x="24" y="88"/>
                    <a:pt x="24" y="88"/>
                  </a:cubicBezTo>
                  <a:cubicBezTo>
                    <a:pt x="25" y="88"/>
                    <a:pt x="28" y="85"/>
                    <a:pt x="28" y="84"/>
                  </a:cubicBezTo>
                  <a:cubicBezTo>
                    <a:pt x="28" y="28"/>
                    <a:pt x="28" y="28"/>
                    <a:pt x="28" y="28"/>
                  </a:cubicBezTo>
                  <a:cubicBezTo>
                    <a:pt x="40" y="28"/>
                    <a:pt x="40" y="28"/>
                    <a:pt x="40" y="28"/>
                  </a:cubicBezTo>
                  <a:cubicBezTo>
                    <a:pt x="40" y="8"/>
                    <a:pt x="40" y="8"/>
                    <a:pt x="40" y="8"/>
                  </a:cubicBezTo>
                  <a:lnTo>
                    <a:pt x="2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4" name="Freeform 50"/>
            <p:cNvSpPr>
              <a:spLocks noEditPoints="1"/>
            </p:cNvSpPr>
            <p:nvPr/>
          </p:nvSpPr>
          <p:spPr bwMode="auto">
            <a:xfrm>
              <a:off x="3382" y="2013"/>
              <a:ext cx="171" cy="294"/>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6 w 72"/>
                <a:gd name="T11" fmla="*/ 86 h 122"/>
                <a:gd name="T12" fmla="*/ 45 w 72"/>
                <a:gd name="T13" fmla="*/ 86 h 122"/>
                <a:gd name="T14" fmla="*/ 27 w 72"/>
                <a:gd name="T15" fmla="*/ 55 h 122"/>
                <a:gd name="T16" fmla="*/ 26 w 72"/>
                <a:gd name="T17" fmla="*/ 54 h 122"/>
                <a:gd name="T18" fmla="*/ 26 w 72"/>
                <a:gd name="T19" fmla="*/ 53 h 122"/>
                <a:gd name="T20" fmla="*/ 25 w 72"/>
                <a:gd name="T21" fmla="*/ 52 h 122"/>
                <a:gd name="T22" fmla="*/ 25 w 72"/>
                <a:gd name="T23" fmla="*/ 51 h 122"/>
                <a:gd name="T24" fmla="*/ 25 w 72"/>
                <a:gd name="T25" fmla="*/ 51 h 122"/>
                <a:gd name="T26" fmla="*/ 25 w 72"/>
                <a:gd name="T27" fmla="*/ 52 h 122"/>
                <a:gd name="T28" fmla="*/ 25 w 72"/>
                <a:gd name="T29" fmla="*/ 54 h 122"/>
                <a:gd name="T30" fmla="*/ 25 w 72"/>
                <a:gd name="T31" fmla="*/ 56 h 122"/>
                <a:gd name="T32" fmla="*/ 25 w 72"/>
                <a:gd name="T33" fmla="*/ 59 h 122"/>
                <a:gd name="T34" fmla="*/ 25 w 72"/>
                <a:gd name="T35" fmla="*/ 85 h 122"/>
                <a:gd name="T36" fmla="*/ 16 w 72"/>
                <a:gd name="T37" fmla="*/ 84 h 122"/>
                <a:gd name="T38" fmla="*/ 16 w 72"/>
                <a:gd name="T39" fmla="*/ 38 h 122"/>
                <a:gd name="T40" fmla="*/ 26 w 72"/>
                <a:gd name="T41" fmla="*/ 37 h 122"/>
                <a:gd name="T42" fmla="*/ 44 w 72"/>
                <a:gd name="T43" fmla="*/ 66 h 122"/>
                <a:gd name="T44" fmla="*/ 44 w 72"/>
                <a:gd name="T45" fmla="*/ 67 h 122"/>
                <a:gd name="T46" fmla="*/ 45 w 72"/>
                <a:gd name="T47" fmla="*/ 68 h 122"/>
                <a:gd name="T48" fmla="*/ 45 w 72"/>
                <a:gd name="T49" fmla="*/ 69 h 122"/>
                <a:gd name="T50" fmla="*/ 46 w 72"/>
                <a:gd name="T51" fmla="*/ 70 h 122"/>
                <a:gd name="T52" fmla="*/ 46 w 72"/>
                <a:gd name="T53" fmla="*/ 70 h 122"/>
                <a:gd name="T54" fmla="*/ 46 w 72"/>
                <a:gd name="T55" fmla="*/ 69 h 122"/>
                <a:gd name="T56" fmla="*/ 46 w 72"/>
                <a:gd name="T57" fmla="*/ 68 h 122"/>
                <a:gd name="T58" fmla="*/ 46 w 72"/>
                <a:gd name="T59" fmla="*/ 66 h 122"/>
                <a:gd name="T60" fmla="*/ 46 w 72"/>
                <a:gd name="T61" fmla="*/ 64 h 122"/>
                <a:gd name="T62" fmla="*/ 46 w 72"/>
                <a:gd name="T63" fmla="*/ 36 h 122"/>
                <a:gd name="T64" fmla="*/ 56 w 72"/>
                <a:gd name="T65" fmla="*/ 36 h 122"/>
                <a:gd name="T66" fmla="*/ 56 w 72"/>
                <a:gd name="T6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6" y="86"/>
                  </a:moveTo>
                  <a:cubicBezTo>
                    <a:pt x="45" y="86"/>
                    <a:pt x="45" y="86"/>
                    <a:pt x="45" y="86"/>
                  </a:cubicBezTo>
                  <a:cubicBezTo>
                    <a:pt x="27" y="55"/>
                    <a:pt x="27" y="55"/>
                    <a:pt x="27" y="55"/>
                  </a:cubicBezTo>
                  <a:cubicBezTo>
                    <a:pt x="27" y="54"/>
                    <a:pt x="27" y="54"/>
                    <a:pt x="26" y="54"/>
                  </a:cubicBezTo>
                  <a:cubicBezTo>
                    <a:pt x="26" y="53"/>
                    <a:pt x="26" y="53"/>
                    <a:pt x="26" y="53"/>
                  </a:cubicBezTo>
                  <a:cubicBezTo>
                    <a:pt x="26" y="52"/>
                    <a:pt x="26" y="52"/>
                    <a:pt x="25" y="52"/>
                  </a:cubicBezTo>
                  <a:cubicBezTo>
                    <a:pt x="25" y="51"/>
                    <a:pt x="25" y="51"/>
                    <a:pt x="25" y="51"/>
                  </a:cubicBezTo>
                  <a:cubicBezTo>
                    <a:pt x="25" y="51"/>
                    <a:pt x="25" y="51"/>
                    <a:pt x="25" y="51"/>
                  </a:cubicBezTo>
                  <a:cubicBezTo>
                    <a:pt x="25" y="51"/>
                    <a:pt x="25" y="52"/>
                    <a:pt x="25" y="52"/>
                  </a:cubicBezTo>
                  <a:cubicBezTo>
                    <a:pt x="25" y="53"/>
                    <a:pt x="25" y="54"/>
                    <a:pt x="25" y="54"/>
                  </a:cubicBezTo>
                  <a:cubicBezTo>
                    <a:pt x="25" y="55"/>
                    <a:pt x="25" y="56"/>
                    <a:pt x="25" y="56"/>
                  </a:cubicBezTo>
                  <a:cubicBezTo>
                    <a:pt x="25" y="57"/>
                    <a:pt x="25" y="58"/>
                    <a:pt x="25" y="59"/>
                  </a:cubicBezTo>
                  <a:cubicBezTo>
                    <a:pt x="25" y="85"/>
                    <a:pt x="25" y="85"/>
                    <a:pt x="25" y="85"/>
                  </a:cubicBezTo>
                  <a:cubicBezTo>
                    <a:pt x="16" y="84"/>
                    <a:pt x="16" y="84"/>
                    <a:pt x="16" y="84"/>
                  </a:cubicBezTo>
                  <a:cubicBezTo>
                    <a:pt x="16" y="38"/>
                    <a:pt x="16" y="38"/>
                    <a:pt x="16" y="38"/>
                  </a:cubicBezTo>
                  <a:cubicBezTo>
                    <a:pt x="26" y="37"/>
                    <a:pt x="26" y="37"/>
                    <a:pt x="26" y="37"/>
                  </a:cubicBezTo>
                  <a:cubicBezTo>
                    <a:pt x="44" y="66"/>
                    <a:pt x="44" y="66"/>
                    <a:pt x="44" y="66"/>
                  </a:cubicBezTo>
                  <a:cubicBezTo>
                    <a:pt x="44" y="67"/>
                    <a:pt x="44" y="67"/>
                    <a:pt x="44" y="67"/>
                  </a:cubicBezTo>
                  <a:cubicBezTo>
                    <a:pt x="44" y="67"/>
                    <a:pt x="44" y="68"/>
                    <a:pt x="45" y="68"/>
                  </a:cubicBezTo>
                  <a:cubicBezTo>
                    <a:pt x="45" y="68"/>
                    <a:pt x="45" y="69"/>
                    <a:pt x="45" y="69"/>
                  </a:cubicBezTo>
                  <a:cubicBezTo>
                    <a:pt x="45" y="70"/>
                    <a:pt x="46" y="70"/>
                    <a:pt x="46" y="70"/>
                  </a:cubicBezTo>
                  <a:cubicBezTo>
                    <a:pt x="46" y="70"/>
                    <a:pt x="46" y="70"/>
                    <a:pt x="46" y="70"/>
                  </a:cubicBezTo>
                  <a:cubicBezTo>
                    <a:pt x="46" y="70"/>
                    <a:pt x="46" y="70"/>
                    <a:pt x="46" y="69"/>
                  </a:cubicBezTo>
                  <a:cubicBezTo>
                    <a:pt x="46" y="69"/>
                    <a:pt x="46" y="68"/>
                    <a:pt x="46" y="68"/>
                  </a:cubicBezTo>
                  <a:cubicBezTo>
                    <a:pt x="46" y="67"/>
                    <a:pt x="46" y="67"/>
                    <a:pt x="46" y="66"/>
                  </a:cubicBezTo>
                  <a:cubicBezTo>
                    <a:pt x="46" y="65"/>
                    <a:pt x="46" y="64"/>
                    <a:pt x="46" y="64"/>
                  </a:cubicBezTo>
                  <a:cubicBezTo>
                    <a:pt x="46" y="36"/>
                    <a:pt x="46" y="36"/>
                    <a:pt x="46" y="36"/>
                  </a:cubicBezTo>
                  <a:cubicBezTo>
                    <a:pt x="56" y="36"/>
                    <a:pt x="56" y="36"/>
                    <a:pt x="56" y="36"/>
                  </a:cubicBezTo>
                  <a:lnTo>
                    <a:pt x="56"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55" name="Group 554"/>
          <p:cNvGrpSpPr/>
          <p:nvPr/>
        </p:nvGrpSpPr>
        <p:grpSpPr>
          <a:xfrm>
            <a:off x="2295681" y="5292615"/>
            <a:ext cx="1735070" cy="322422"/>
            <a:chOff x="3780357" y="9151926"/>
            <a:chExt cx="1910317" cy="392096"/>
          </a:xfrm>
        </p:grpSpPr>
        <p:sp>
          <p:nvSpPr>
            <p:cNvPr id="556" name="TextBox 555"/>
            <p:cNvSpPr txBox="1"/>
            <p:nvPr/>
          </p:nvSpPr>
          <p:spPr>
            <a:xfrm>
              <a:off x="4286127" y="9235523"/>
              <a:ext cx="1404547" cy="231104"/>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Video Portal</a:t>
              </a:r>
            </a:p>
          </p:txBody>
        </p:sp>
        <p:pic>
          <p:nvPicPr>
            <p:cNvPr id="557" name="Picture 5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80357" y="9151926"/>
              <a:ext cx="396245" cy="392096"/>
            </a:xfrm>
            <a:prstGeom prst="rect">
              <a:avLst/>
            </a:prstGeom>
            <a:noFill/>
          </p:spPr>
        </p:pic>
      </p:grpSp>
      <p:sp>
        <p:nvSpPr>
          <p:cNvPr id="558" name="Freeform 30"/>
          <p:cNvSpPr>
            <a:spLocks noChangeAspect="1" noEditPoints="1"/>
          </p:cNvSpPr>
          <p:nvPr/>
        </p:nvSpPr>
        <p:spPr bwMode="auto">
          <a:xfrm>
            <a:off x="675063" y="4471171"/>
            <a:ext cx="773214" cy="344322"/>
          </a:xfrm>
          <a:custGeom>
            <a:avLst/>
            <a:gdLst>
              <a:gd name="T0" fmla="*/ 60 w 216"/>
              <a:gd name="T1" fmla="*/ 20 h 96"/>
              <a:gd name="T2" fmla="*/ 60 w 216"/>
              <a:gd name="T3" fmla="*/ 28 h 96"/>
              <a:gd name="T4" fmla="*/ 68 w 216"/>
              <a:gd name="T5" fmla="*/ 40 h 96"/>
              <a:gd name="T6" fmla="*/ 68 w 216"/>
              <a:gd name="T7" fmla="*/ 44 h 96"/>
              <a:gd name="T8" fmla="*/ 60 w 216"/>
              <a:gd name="T9" fmla="*/ 56 h 96"/>
              <a:gd name="T10" fmla="*/ 60 w 216"/>
              <a:gd name="T11" fmla="*/ 64 h 96"/>
              <a:gd name="T12" fmla="*/ 68 w 216"/>
              <a:gd name="T13" fmla="*/ 76 h 96"/>
              <a:gd name="T14" fmla="*/ 92 w 216"/>
              <a:gd name="T15" fmla="*/ 84 h 96"/>
              <a:gd name="T16" fmla="*/ 92 w 216"/>
              <a:gd name="T17" fmla="*/ 12 h 96"/>
              <a:gd name="T18" fmla="*/ 72 w 216"/>
              <a:gd name="T19" fmla="*/ 68 h 96"/>
              <a:gd name="T20" fmla="*/ 88 w 216"/>
              <a:gd name="T21" fmla="*/ 64 h 96"/>
              <a:gd name="T22" fmla="*/ 88 w 216"/>
              <a:gd name="T23" fmla="*/ 56 h 96"/>
              <a:gd name="T24" fmla="*/ 72 w 216"/>
              <a:gd name="T25" fmla="*/ 52 h 96"/>
              <a:gd name="T26" fmla="*/ 88 w 216"/>
              <a:gd name="T27" fmla="*/ 52 h 96"/>
              <a:gd name="T28" fmla="*/ 72 w 216"/>
              <a:gd name="T29" fmla="*/ 32 h 96"/>
              <a:gd name="T30" fmla="*/ 88 w 216"/>
              <a:gd name="T31" fmla="*/ 28 h 96"/>
              <a:gd name="T32" fmla="*/ 88 w 216"/>
              <a:gd name="T33" fmla="*/ 20 h 96"/>
              <a:gd name="T34" fmla="*/ 0 w 216"/>
              <a:gd name="T35" fmla="*/ 82 h 96"/>
              <a:gd name="T36" fmla="*/ 0 w 216"/>
              <a:gd name="T37" fmla="*/ 13 h 96"/>
              <a:gd name="T38" fmla="*/ 27 w 216"/>
              <a:gd name="T39" fmla="*/ 54 h 96"/>
              <a:gd name="T40" fmla="*/ 27 w 216"/>
              <a:gd name="T41" fmla="*/ 52 h 96"/>
              <a:gd name="T42" fmla="*/ 26 w 216"/>
              <a:gd name="T43" fmla="*/ 53 h 96"/>
              <a:gd name="T44" fmla="*/ 20 w 216"/>
              <a:gd name="T45" fmla="*/ 66 h 96"/>
              <a:gd name="T46" fmla="*/ 13 w 216"/>
              <a:gd name="T47" fmla="*/ 29 h 96"/>
              <a:gd name="T48" fmla="*/ 26 w 216"/>
              <a:gd name="T49" fmla="*/ 41 h 96"/>
              <a:gd name="T50" fmla="*/ 27 w 216"/>
              <a:gd name="T51" fmla="*/ 43 h 96"/>
              <a:gd name="T52" fmla="*/ 27 w 216"/>
              <a:gd name="T53" fmla="*/ 42 h 96"/>
              <a:gd name="T54" fmla="*/ 33 w 216"/>
              <a:gd name="T55" fmla="*/ 28 h 96"/>
              <a:gd name="T56" fmla="*/ 42 w 216"/>
              <a:gd name="T57" fmla="*/ 68 h 96"/>
              <a:gd name="T58" fmla="*/ 124 w 216"/>
              <a:gd name="T59" fmla="*/ 65 h 96"/>
              <a:gd name="T60" fmla="*/ 141 w 216"/>
              <a:gd name="T61" fmla="*/ 35 h 96"/>
              <a:gd name="T62" fmla="*/ 140 w 216"/>
              <a:gd name="T63" fmla="*/ 46 h 96"/>
              <a:gd name="T64" fmla="*/ 128 w 216"/>
              <a:gd name="T65" fmla="*/ 61 h 96"/>
              <a:gd name="T66" fmla="*/ 166 w 216"/>
              <a:gd name="T67" fmla="*/ 41 h 96"/>
              <a:gd name="T68" fmla="*/ 161 w 216"/>
              <a:gd name="T69" fmla="*/ 65 h 96"/>
              <a:gd name="T70" fmla="*/ 155 w 216"/>
              <a:gd name="T71" fmla="*/ 55 h 96"/>
              <a:gd name="T72" fmla="*/ 153 w 216"/>
              <a:gd name="T73" fmla="*/ 53 h 96"/>
              <a:gd name="T74" fmla="*/ 155 w 216"/>
              <a:gd name="T75" fmla="*/ 51 h 96"/>
              <a:gd name="T76" fmla="*/ 166 w 216"/>
              <a:gd name="T77" fmla="*/ 41 h 96"/>
              <a:gd name="T78" fmla="*/ 172 w 216"/>
              <a:gd name="T79" fmla="*/ 64 h 96"/>
              <a:gd name="T80" fmla="*/ 170 w 216"/>
              <a:gd name="T81" fmla="*/ 44 h 96"/>
              <a:gd name="T82" fmla="*/ 185 w 216"/>
              <a:gd name="T83" fmla="*/ 45 h 96"/>
              <a:gd name="T84" fmla="*/ 170 w 216"/>
              <a:gd name="T85" fmla="*/ 53 h 96"/>
              <a:gd name="T86" fmla="*/ 184 w 216"/>
              <a:gd name="T87" fmla="*/ 60 h 96"/>
              <a:gd name="T88" fmla="*/ 191 w 216"/>
              <a:gd name="T89" fmla="*/ 54 h 96"/>
              <a:gd name="T90" fmla="*/ 206 w 216"/>
              <a:gd name="T91" fmla="*/ 59 h 96"/>
              <a:gd name="T92" fmla="*/ 190 w 216"/>
              <a:gd name="T93" fmla="*/ 62 h 96"/>
              <a:gd name="T94" fmla="*/ 192 w 216"/>
              <a:gd name="T95" fmla="*/ 42 h 96"/>
              <a:gd name="T96" fmla="*/ 208 w 216"/>
              <a:gd name="T97" fmla="*/ 52 h 96"/>
              <a:gd name="T98" fmla="*/ 202 w 216"/>
              <a:gd name="T99" fmla="*/ 45 h 96"/>
              <a:gd name="T100" fmla="*/ 191 w 216"/>
              <a:gd name="T101" fmla="*/ 50 h 96"/>
              <a:gd name="T102" fmla="*/ 212 w 216"/>
              <a:gd name="T103" fmla="*/ 65 h 96"/>
              <a:gd name="T104" fmla="*/ 216 w 216"/>
              <a:gd name="T105" fmla="*/ 6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4"/>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2"/>
                  <a:pt x="0" y="82"/>
                  <a:pt x="0" y="82"/>
                </a:cubicBezTo>
                <a:cubicBezTo>
                  <a:pt x="56" y="96"/>
                  <a:pt x="56" y="96"/>
                  <a:pt x="56" y="96"/>
                </a:cubicBezTo>
                <a:cubicBezTo>
                  <a:pt x="56" y="0"/>
                  <a:pt x="56" y="0"/>
                  <a:pt x="56" y="0"/>
                </a:cubicBezTo>
                <a:lnTo>
                  <a:pt x="0" y="13"/>
                </a:lnTo>
                <a:close/>
                <a:moveTo>
                  <a:pt x="33" y="67"/>
                </a:moveTo>
                <a:cubicBezTo>
                  <a:pt x="27" y="54"/>
                  <a:pt x="27" y="54"/>
                  <a:pt x="27" y="54"/>
                </a:cubicBezTo>
                <a:cubicBezTo>
                  <a:pt x="27" y="54"/>
                  <a:pt x="27" y="54"/>
                  <a:pt x="27" y="54"/>
                </a:cubicBezTo>
                <a:cubicBezTo>
                  <a:pt x="27" y="54"/>
                  <a:pt x="27" y="53"/>
                  <a:pt x="27" y="53"/>
                </a:cubicBezTo>
                <a:cubicBezTo>
                  <a:pt x="27" y="53"/>
                  <a:pt x="27" y="53"/>
                  <a:pt x="27" y="52"/>
                </a:cubicBezTo>
                <a:cubicBezTo>
                  <a:pt x="27" y="52"/>
                  <a:pt x="27" y="52"/>
                  <a:pt x="27" y="52"/>
                </a:cubicBezTo>
                <a:cubicBezTo>
                  <a:pt x="27" y="52"/>
                  <a:pt x="27" y="52"/>
                  <a:pt x="27" y="52"/>
                </a:cubicBezTo>
                <a:cubicBezTo>
                  <a:pt x="27" y="52"/>
                  <a:pt x="27" y="52"/>
                  <a:pt x="26" y="52"/>
                </a:cubicBezTo>
                <a:cubicBezTo>
                  <a:pt x="26" y="52"/>
                  <a:pt x="26" y="52"/>
                  <a:pt x="26" y="53"/>
                </a:cubicBezTo>
                <a:cubicBezTo>
                  <a:pt x="26" y="53"/>
                  <a:pt x="26" y="53"/>
                  <a:pt x="26" y="53"/>
                </a:cubicBezTo>
                <a:cubicBezTo>
                  <a:pt x="26" y="54"/>
                  <a:pt x="26" y="54"/>
                  <a:pt x="26" y="54"/>
                </a:cubicBezTo>
                <a:cubicBezTo>
                  <a:pt x="20" y="66"/>
                  <a:pt x="20" y="66"/>
                  <a:pt x="20" y="66"/>
                </a:cubicBezTo>
                <a:cubicBezTo>
                  <a:pt x="12" y="66"/>
                  <a:pt x="12" y="66"/>
                  <a:pt x="12" y="66"/>
                </a:cubicBezTo>
                <a:cubicBezTo>
                  <a:pt x="22" y="48"/>
                  <a:pt x="22" y="48"/>
                  <a:pt x="22" y="48"/>
                </a:cubicBezTo>
                <a:cubicBezTo>
                  <a:pt x="13" y="29"/>
                  <a:pt x="13" y="29"/>
                  <a:pt x="13" y="29"/>
                </a:cubicBezTo>
                <a:cubicBezTo>
                  <a:pt x="21" y="29"/>
                  <a:pt x="21" y="29"/>
                  <a:pt x="21" y="29"/>
                </a:cubicBezTo>
                <a:cubicBezTo>
                  <a:pt x="26" y="40"/>
                  <a:pt x="26" y="40"/>
                  <a:pt x="26" y="40"/>
                </a:cubicBezTo>
                <a:cubicBezTo>
                  <a:pt x="26" y="40"/>
                  <a:pt x="26" y="40"/>
                  <a:pt x="26" y="41"/>
                </a:cubicBezTo>
                <a:cubicBezTo>
                  <a:pt x="26" y="41"/>
                  <a:pt x="26" y="41"/>
                  <a:pt x="26" y="41"/>
                </a:cubicBezTo>
                <a:cubicBezTo>
                  <a:pt x="27" y="42"/>
                  <a:pt x="27" y="42"/>
                  <a:pt x="27" y="42"/>
                </a:cubicBezTo>
                <a:cubicBezTo>
                  <a:pt x="27" y="42"/>
                  <a:pt x="27" y="43"/>
                  <a:pt x="27" y="43"/>
                </a:cubicBezTo>
                <a:cubicBezTo>
                  <a:pt x="27" y="43"/>
                  <a:pt x="27" y="43"/>
                  <a:pt x="27" y="43"/>
                </a:cubicBezTo>
                <a:cubicBezTo>
                  <a:pt x="27" y="43"/>
                  <a:pt x="27" y="43"/>
                  <a:pt x="27" y="42"/>
                </a:cubicBezTo>
                <a:cubicBezTo>
                  <a:pt x="27" y="42"/>
                  <a:pt x="27" y="42"/>
                  <a:pt x="27" y="42"/>
                </a:cubicBezTo>
                <a:cubicBezTo>
                  <a:pt x="27" y="41"/>
                  <a:pt x="28" y="41"/>
                  <a:pt x="28" y="41"/>
                </a:cubicBezTo>
                <a:cubicBezTo>
                  <a:pt x="28" y="40"/>
                  <a:pt x="28" y="40"/>
                  <a:pt x="28" y="40"/>
                </a:cubicBezTo>
                <a:cubicBezTo>
                  <a:pt x="33" y="28"/>
                  <a:pt x="33" y="28"/>
                  <a:pt x="33" y="28"/>
                </a:cubicBezTo>
                <a:cubicBezTo>
                  <a:pt x="42" y="28"/>
                  <a:pt x="42" y="28"/>
                  <a:pt x="42" y="28"/>
                </a:cubicBezTo>
                <a:cubicBezTo>
                  <a:pt x="32" y="47"/>
                  <a:pt x="32" y="47"/>
                  <a:pt x="32" y="47"/>
                </a:cubicBezTo>
                <a:cubicBezTo>
                  <a:pt x="42" y="68"/>
                  <a:pt x="42" y="68"/>
                  <a:pt x="42" y="68"/>
                </a:cubicBezTo>
                <a:lnTo>
                  <a:pt x="33" y="67"/>
                </a:lnTo>
                <a:close/>
                <a:moveTo>
                  <a:pt x="142" y="65"/>
                </a:moveTo>
                <a:cubicBezTo>
                  <a:pt x="124" y="65"/>
                  <a:pt x="124" y="65"/>
                  <a:pt x="124" y="65"/>
                </a:cubicBezTo>
                <a:cubicBezTo>
                  <a:pt x="124" y="31"/>
                  <a:pt x="124" y="31"/>
                  <a:pt x="124" y="31"/>
                </a:cubicBezTo>
                <a:cubicBezTo>
                  <a:pt x="141" y="31"/>
                  <a:pt x="141" y="31"/>
                  <a:pt x="141" y="31"/>
                </a:cubicBezTo>
                <a:cubicBezTo>
                  <a:pt x="141" y="35"/>
                  <a:pt x="141" y="35"/>
                  <a:pt x="141" y="35"/>
                </a:cubicBezTo>
                <a:cubicBezTo>
                  <a:pt x="128" y="35"/>
                  <a:pt x="128" y="35"/>
                  <a:pt x="128" y="35"/>
                </a:cubicBezTo>
                <a:cubicBezTo>
                  <a:pt x="128" y="46"/>
                  <a:pt x="128" y="46"/>
                  <a:pt x="128" y="46"/>
                </a:cubicBezTo>
                <a:cubicBezTo>
                  <a:pt x="140" y="46"/>
                  <a:pt x="140" y="46"/>
                  <a:pt x="140" y="46"/>
                </a:cubicBezTo>
                <a:cubicBezTo>
                  <a:pt x="140" y="49"/>
                  <a:pt x="140" y="49"/>
                  <a:pt x="140" y="49"/>
                </a:cubicBezTo>
                <a:cubicBezTo>
                  <a:pt x="128" y="49"/>
                  <a:pt x="128" y="49"/>
                  <a:pt x="128" y="49"/>
                </a:cubicBezTo>
                <a:cubicBezTo>
                  <a:pt x="128" y="61"/>
                  <a:pt x="128" y="61"/>
                  <a:pt x="128" y="61"/>
                </a:cubicBezTo>
                <a:cubicBezTo>
                  <a:pt x="142" y="61"/>
                  <a:pt x="142" y="61"/>
                  <a:pt x="142" y="61"/>
                </a:cubicBezTo>
                <a:lnTo>
                  <a:pt x="142" y="65"/>
                </a:lnTo>
                <a:close/>
                <a:moveTo>
                  <a:pt x="166" y="41"/>
                </a:moveTo>
                <a:cubicBezTo>
                  <a:pt x="157" y="53"/>
                  <a:pt x="157" y="53"/>
                  <a:pt x="157" y="53"/>
                </a:cubicBezTo>
                <a:cubicBezTo>
                  <a:pt x="165" y="65"/>
                  <a:pt x="165" y="65"/>
                  <a:pt x="165" y="65"/>
                </a:cubicBezTo>
                <a:cubicBezTo>
                  <a:pt x="161" y="65"/>
                  <a:pt x="161" y="65"/>
                  <a:pt x="161" y="65"/>
                </a:cubicBezTo>
                <a:cubicBezTo>
                  <a:pt x="156" y="57"/>
                  <a:pt x="156" y="57"/>
                  <a:pt x="156" y="57"/>
                </a:cubicBezTo>
                <a:cubicBezTo>
                  <a:pt x="155" y="55"/>
                  <a:pt x="155" y="55"/>
                  <a:pt x="155" y="55"/>
                </a:cubicBezTo>
                <a:cubicBezTo>
                  <a:pt x="155" y="55"/>
                  <a:pt x="155" y="55"/>
                  <a:pt x="155" y="55"/>
                </a:cubicBezTo>
                <a:cubicBezTo>
                  <a:pt x="149" y="65"/>
                  <a:pt x="149" y="65"/>
                  <a:pt x="149" y="65"/>
                </a:cubicBezTo>
                <a:cubicBezTo>
                  <a:pt x="145" y="65"/>
                  <a:pt x="145" y="65"/>
                  <a:pt x="145" y="65"/>
                </a:cubicBezTo>
                <a:cubicBezTo>
                  <a:pt x="153" y="53"/>
                  <a:pt x="153" y="53"/>
                  <a:pt x="153" y="53"/>
                </a:cubicBezTo>
                <a:cubicBezTo>
                  <a:pt x="145" y="41"/>
                  <a:pt x="145" y="41"/>
                  <a:pt x="145" y="41"/>
                </a:cubicBezTo>
                <a:cubicBezTo>
                  <a:pt x="150" y="41"/>
                  <a:pt x="150" y="41"/>
                  <a:pt x="150" y="41"/>
                </a:cubicBezTo>
                <a:cubicBezTo>
                  <a:pt x="153" y="47"/>
                  <a:pt x="155" y="50"/>
                  <a:pt x="155" y="51"/>
                </a:cubicBezTo>
                <a:cubicBezTo>
                  <a:pt x="155" y="51"/>
                  <a:pt x="155" y="51"/>
                  <a:pt x="155" y="51"/>
                </a:cubicBezTo>
                <a:cubicBezTo>
                  <a:pt x="161" y="41"/>
                  <a:pt x="161" y="41"/>
                  <a:pt x="161" y="41"/>
                </a:cubicBezTo>
                <a:lnTo>
                  <a:pt x="166" y="41"/>
                </a:lnTo>
                <a:close/>
                <a:moveTo>
                  <a:pt x="184" y="64"/>
                </a:moveTo>
                <a:cubicBezTo>
                  <a:pt x="183" y="65"/>
                  <a:pt x="180" y="65"/>
                  <a:pt x="178" y="65"/>
                </a:cubicBezTo>
                <a:cubicBezTo>
                  <a:pt x="176" y="65"/>
                  <a:pt x="174" y="65"/>
                  <a:pt x="172" y="64"/>
                </a:cubicBezTo>
                <a:cubicBezTo>
                  <a:pt x="170" y="63"/>
                  <a:pt x="169" y="61"/>
                  <a:pt x="168" y="59"/>
                </a:cubicBezTo>
                <a:cubicBezTo>
                  <a:pt x="167" y="58"/>
                  <a:pt x="166" y="56"/>
                  <a:pt x="166" y="53"/>
                </a:cubicBezTo>
                <a:cubicBezTo>
                  <a:pt x="166" y="49"/>
                  <a:pt x="168" y="46"/>
                  <a:pt x="170" y="44"/>
                </a:cubicBezTo>
                <a:cubicBezTo>
                  <a:pt x="172" y="41"/>
                  <a:pt x="175" y="40"/>
                  <a:pt x="179" y="40"/>
                </a:cubicBezTo>
                <a:cubicBezTo>
                  <a:pt x="181" y="40"/>
                  <a:pt x="183" y="40"/>
                  <a:pt x="185" y="41"/>
                </a:cubicBezTo>
                <a:cubicBezTo>
                  <a:pt x="185" y="45"/>
                  <a:pt x="185" y="45"/>
                  <a:pt x="185" y="45"/>
                </a:cubicBezTo>
                <a:cubicBezTo>
                  <a:pt x="183" y="44"/>
                  <a:pt x="181" y="43"/>
                  <a:pt x="179" y="43"/>
                </a:cubicBezTo>
                <a:cubicBezTo>
                  <a:pt x="176" y="43"/>
                  <a:pt x="174" y="44"/>
                  <a:pt x="173" y="46"/>
                </a:cubicBezTo>
                <a:cubicBezTo>
                  <a:pt x="171" y="48"/>
                  <a:pt x="170" y="50"/>
                  <a:pt x="170" y="53"/>
                </a:cubicBezTo>
                <a:cubicBezTo>
                  <a:pt x="170" y="56"/>
                  <a:pt x="171" y="58"/>
                  <a:pt x="173" y="59"/>
                </a:cubicBezTo>
                <a:cubicBezTo>
                  <a:pt x="174" y="61"/>
                  <a:pt x="176" y="62"/>
                  <a:pt x="179" y="62"/>
                </a:cubicBezTo>
                <a:cubicBezTo>
                  <a:pt x="181" y="62"/>
                  <a:pt x="183" y="61"/>
                  <a:pt x="184" y="60"/>
                </a:cubicBezTo>
                <a:lnTo>
                  <a:pt x="184" y="64"/>
                </a:lnTo>
                <a:close/>
                <a:moveTo>
                  <a:pt x="208" y="54"/>
                </a:moveTo>
                <a:cubicBezTo>
                  <a:pt x="191" y="54"/>
                  <a:pt x="191" y="54"/>
                  <a:pt x="191" y="54"/>
                </a:cubicBezTo>
                <a:cubicBezTo>
                  <a:pt x="191" y="56"/>
                  <a:pt x="192" y="58"/>
                  <a:pt x="193" y="60"/>
                </a:cubicBezTo>
                <a:cubicBezTo>
                  <a:pt x="194" y="61"/>
                  <a:pt x="196" y="62"/>
                  <a:pt x="199" y="62"/>
                </a:cubicBezTo>
                <a:cubicBezTo>
                  <a:pt x="201" y="62"/>
                  <a:pt x="204" y="61"/>
                  <a:pt x="206" y="59"/>
                </a:cubicBezTo>
                <a:cubicBezTo>
                  <a:pt x="206" y="63"/>
                  <a:pt x="206" y="63"/>
                  <a:pt x="206" y="63"/>
                </a:cubicBezTo>
                <a:cubicBezTo>
                  <a:pt x="204" y="64"/>
                  <a:pt x="201" y="65"/>
                  <a:pt x="198" y="65"/>
                </a:cubicBezTo>
                <a:cubicBezTo>
                  <a:pt x="194" y="65"/>
                  <a:pt x="192" y="64"/>
                  <a:pt x="190" y="62"/>
                </a:cubicBezTo>
                <a:cubicBezTo>
                  <a:pt x="188" y="60"/>
                  <a:pt x="187" y="57"/>
                  <a:pt x="187" y="53"/>
                </a:cubicBezTo>
                <a:cubicBezTo>
                  <a:pt x="187" y="50"/>
                  <a:pt x="187" y="48"/>
                  <a:pt x="188" y="46"/>
                </a:cubicBezTo>
                <a:cubicBezTo>
                  <a:pt x="189" y="44"/>
                  <a:pt x="191" y="43"/>
                  <a:pt x="192" y="42"/>
                </a:cubicBezTo>
                <a:cubicBezTo>
                  <a:pt x="194" y="41"/>
                  <a:pt x="196" y="40"/>
                  <a:pt x="198" y="40"/>
                </a:cubicBezTo>
                <a:cubicBezTo>
                  <a:pt x="201" y="40"/>
                  <a:pt x="203" y="41"/>
                  <a:pt x="205" y="43"/>
                </a:cubicBezTo>
                <a:cubicBezTo>
                  <a:pt x="207" y="45"/>
                  <a:pt x="208" y="48"/>
                  <a:pt x="208" y="52"/>
                </a:cubicBezTo>
                <a:lnTo>
                  <a:pt x="208" y="54"/>
                </a:lnTo>
                <a:close/>
                <a:moveTo>
                  <a:pt x="204" y="50"/>
                </a:moveTo>
                <a:cubicBezTo>
                  <a:pt x="204" y="48"/>
                  <a:pt x="203" y="46"/>
                  <a:pt x="202" y="45"/>
                </a:cubicBezTo>
                <a:cubicBezTo>
                  <a:pt x="201" y="44"/>
                  <a:pt x="200" y="43"/>
                  <a:pt x="198" y="43"/>
                </a:cubicBezTo>
                <a:cubicBezTo>
                  <a:pt x="196" y="43"/>
                  <a:pt x="195" y="44"/>
                  <a:pt x="193" y="45"/>
                </a:cubicBezTo>
                <a:cubicBezTo>
                  <a:pt x="192" y="47"/>
                  <a:pt x="191" y="48"/>
                  <a:pt x="191" y="50"/>
                </a:cubicBezTo>
                <a:lnTo>
                  <a:pt x="204" y="50"/>
                </a:lnTo>
                <a:close/>
                <a:moveTo>
                  <a:pt x="216" y="65"/>
                </a:moveTo>
                <a:cubicBezTo>
                  <a:pt x="212" y="65"/>
                  <a:pt x="212" y="65"/>
                  <a:pt x="212" y="65"/>
                </a:cubicBezTo>
                <a:cubicBezTo>
                  <a:pt x="212" y="29"/>
                  <a:pt x="212" y="29"/>
                  <a:pt x="212" y="29"/>
                </a:cubicBezTo>
                <a:cubicBezTo>
                  <a:pt x="216" y="29"/>
                  <a:pt x="216" y="29"/>
                  <a:pt x="216" y="29"/>
                </a:cubicBezTo>
                <a:lnTo>
                  <a:pt x="21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59" name="Group 558"/>
          <p:cNvGrpSpPr/>
          <p:nvPr/>
        </p:nvGrpSpPr>
        <p:grpSpPr>
          <a:xfrm>
            <a:off x="675063" y="4934046"/>
            <a:ext cx="945334" cy="217680"/>
            <a:chOff x="688778" y="4752237"/>
            <a:chExt cx="1327082" cy="305584"/>
          </a:xfrm>
        </p:grpSpPr>
        <p:grpSp>
          <p:nvGrpSpPr>
            <p:cNvPr id="560" name="Group 559"/>
            <p:cNvGrpSpPr/>
            <p:nvPr/>
          </p:nvGrpSpPr>
          <p:grpSpPr>
            <a:xfrm>
              <a:off x="688778" y="4752237"/>
              <a:ext cx="307450" cy="305584"/>
              <a:chOff x="3802770" y="-2002971"/>
              <a:chExt cx="1532420" cy="1523121"/>
            </a:xfrm>
            <a:solidFill>
              <a:schemeClr val="tx1"/>
            </a:solidFill>
          </p:grpSpPr>
          <p:grpSp>
            <p:nvGrpSpPr>
              <p:cNvPr id="562" name="Group 561"/>
              <p:cNvGrpSpPr/>
              <p:nvPr/>
            </p:nvGrpSpPr>
            <p:grpSpPr>
              <a:xfrm>
                <a:off x="3802770" y="-2002971"/>
                <a:ext cx="1532420" cy="474276"/>
                <a:chOff x="3802770" y="-2002971"/>
                <a:chExt cx="1532420" cy="474276"/>
              </a:xfrm>
              <a:grpFill/>
            </p:grpSpPr>
            <p:sp>
              <p:nvSpPr>
                <p:cNvPr id="571" name="Rectangle 570"/>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2" name="Rectangle 571"/>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3" name="Rectangle 572"/>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3" name="Group 562"/>
              <p:cNvGrpSpPr/>
              <p:nvPr/>
            </p:nvGrpSpPr>
            <p:grpSpPr>
              <a:xfrm>
                <a:off x="3802770" y="-1478549"/>
                <a:ext cx="1532420" cy="474276"/>
                <a:chOff x="3802770" y="-2002971"/>
                <a:chExt cx="1532420" cy="474276"/>
              </a:xfrm>
              <a:grpFill/>
            </p:grpSpPr>
            <p:sp>
              <p:nvSpPr>
                <p:cNvPr id="568" name="Rectangle 567"/>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9" name="Rectangle 568"/>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0" name="Rectangle 569"/>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4" name="Group 563"/>
              <p:cNvGrpSpPr/>
              <p:nvPr/>
            </p:nvGrpSpPr>
            <p:grpSpPr>
              <a:xfrm>
                <a:off x="3802770" y="-954126"/>
                <a:ext cx="1532420" cy="474276"/>
                <a:chOff x="3802770" y="-2002971"/>
                <a:chExt cx="1532420" cy="474276"/>
              </a:xfrm>
              <a:grpFill/>
            </p:grpSpPr>
            <p:sp>
              <p:nvSpPr>
                <p:cNvPr id="565" name="Rectangle 564"/>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6" name="Rectangle 565"/>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7" name="Rectangle 566"/>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561" name="TextBox 560"/>
            <p:cNvSpPr txBox="1"/>
            <p:nvPr/>
          </p:nvSpPr>
          <p:spPr>
            <a:xfrm>
              <a:off x="1162762" y="4794230"/>
              <a:ext cx="853098" cy="228668"/>
            </a:xfrm>
            <a:prstGeom prst="rect">
              <a:avLst/>
            </a:prstGeom>
            <a:noFill/>
          </p:spPr>
          <p:txBody>
            <a:bodyPr wrap="square" lIns="0" tIns="0" rIns="0" bIns="0" rtlCol="0">
              <a:spAutoFit/>
            </a:bodyPr>
            <a:lstStyle/>
            <a:p>
              <a:pPr defTabSz="914093">
                <a:lnSpc>
                  <a:spcPct val="90000"/>
                </a:lnSpc>
                <a:spcAft>
                  <a:spcPts val="588"/>
                </a:spcAft>
              </a:pPr>
              <a:r>
                <a:rPr lang="en-US" sz="1176" spc="-29" dirty="0">
                  <a:gradFill>
                    <a:gsLst>
                      <a:gs pos="2917">
                        <a:srgbClr val="FFFFFF"/>
                      </a:gs>
                      <a:gs pos="30000">
                        <a:srgbClr val="FFFFFF"/>
                      </a:gs>
                    </a:gsLst>
                    <a:lin ang="5400000" scaled="0"/>
                  </a:gradFill>
                </a:rPr>
                <a:t>My Apps</a:t>
              </a:r>
            </a:p>
          </p:txBody>
        </p:sp>
      </p:grpSp>
      <p:sp>
        <p:nvSpPr>
          <p:cNvPr id="574" name="Freeform 39"/>
          <p:cNvSpPr>
            <a:spLocks noChangeAspect="1" noEditPoints="1"/>
          </p:cNvSpPr>
          <p:nvPr/>
        </p:nvSpPr>
        <p:spPr bwMode="auto">
          <a:xfrm>
            <a:off x="669046" y="6034869"/>
            <a:ext cx="1050590" cy="359939"/>
          </a:xfrm>
          <a:custGeom>
            <a:avLst/>
            <a:gdLst>
              <a:gd name="T0" fmla="*/ 96 w 286"/>
              <a:gd name="T1" fmla="*/ 27 h 96"/>
              <a:gd name="T2" fmla="*/ 72 w 286"/>
              <a:gd name="T3" fmla="*/ 57 h 96"/>
              <a:gd name="T4" fmla="*/ 92 w 286"/>
              <a:gd name="T5" fmla="*/ 76 h 96"/>
              <a:gd name="T6" fmla="*/ 35 w 286"/>
              <a:gd name="T7" fmla="*/ 43 h 96"/>
              <a:gd name="T8" fmla="*/ 31 w 286"/>
              <a:gd name="T9" fmla="*/ 37 h 96"/>
              <a:gd name="T10" fmla="*/ 24 w 286"/>
              <a:gd name="T11" fmla="*/ 37 h 96"/>
              <a:gd name="T12" fmla="*/ 20 w 286"/>
              <a:gd name="T13" fmla="*/ 43 h 96"/>
              <a:gd name="T14" fmla="*/ 20 w 286"/>
              <a:gd name="T15" fmla="*/ 53 h 96"/>
              <a:gd name="T16" fmla="*/ 25 w 286"/>
              <a:gd name="T17" fmla="*/ 59 h 96"/>
              <a:gd name="T18" fmla="*/ 31 w 286"/>
              <a:gd name="T19" fmla="*/ 59 h 96"/>
              <a:gd name="T20" fmla="*/ 35 w 286"/>
              <a:gd name="T21" fmla="*/ 53 h 96"/>
              <a:gd name="T22" fmla="*/ 35 w 286"/>
              <a:gd name="T23" fmla="*/ 43 h 96"/>
              <a:gd name="T24" fmla="*/ 0 w 286"/>
              <a:gd name="T25" fmla="*/ 13 h 96"/>
              <a:gd name="T26" fmla="*/ 43 w 286"/>
              <a:gd name="T27" fmla="*/ 39 h 96"/>
              <a:gd name="T28" fmla="*/ 34 w 286"/>
              <a:gd name="T29" fmla="*/ 29 h 96"/>
              <a:gd name="T30" fmla="*/ 21 w 286"/>
              <a:gd name="T31" fmla="*/ 30 h 96"/>
              <a:gd name="T32" fmla="*/ 13 w 286"/>
              <a:gd name="T33" fmla="*/ 41 h 96"/>
              <a:gd name="T34" fmla="*/ 13 w 286"/>
              <a:gd name="T35" fmla="*/ 56 h 96"/>
              <a:gd name="T36" fmla="*/ 21 w 286"/>
              <a:gd name="T37" fmla="*/ 66 h 96"/>
              <a:gd name="T38" fmla="*/ 34 w 286"/>
              <a:gd name="T39" fmla="*/ 67 h 96"/>
              <a:gd name="T40" fmla="*/ 43 w 286"/>
              <a:gd name="T41" fmla="*/ 56 h 96"/>
              <a:gd name="T42" fmla="*/ 155 w 286"/>
              <a:gd name="T43" fmla="*/ 57 h 96"/>
              <a:gd name="T44" fmla="*/ 127 w 286"/>
              <a:gd name="T45" fmla="*/ 57 h 96"/>
              <a:gd name="T46" fmla="*/ 141 w 286"/>
              <a:gd name="T47" fmla="*/ 31 h 96"/>
              <a:gd name="T48" fmla="*/ 153 w 286"/>
              <a:gd name="T49" fmla="*/ 48 h 96"/>
              <a:gd name="T50" fmla="*/ 131 w 286"/>
              <a:gd name="T51" fmla="*/ 41 h 96"/>
              <a:gd name="T52" fmla="*/ 141 w 286"/>
              <a:gd name="T53" fmla="*/ 62 h 96"/>
              <a:gd name="T54" fmla="*/ 177 w 286"/>
              <a:gd name="T55" fmla="*/ 65 h 96"/>
              <a:gd name="T56" fmla="*/ 161 w 286"/>
              <a:gd name="T57" fmla="*/ 55 h 96"/>
              <a:gd name="T58" fmla="*/ 171 w 286"/>
              <a:gd name="T59" fmla="*/ 62 h 96"/>
              <a:gd name="T60" fmla="*/ 181 w 286"/>
              <a:gd name="T61" fmla="*/ 41 h 96"/>
              <a:gd name="T62" fmla="*/ 189 w 286"/>
              <a:gd name="T63" fmla="*/ 58 h 96"/>
              <a:gd name="T64" fmla="*/ 189 w 286"/>
              <a:gd name="T65" fmla="*/ 41 h 96"/>
              <a:gd name="T66" fmla="*/ 199 w 286"/>
              <a:gd name="T67" fmla="*/ 41 h 96"/>
              <a:gd name="T68" fmla="*/ 193 w 286"/>
              <a:gd name="T69" fmla="*/ 61 h 96"/>
              <a:gd name="T70" fmla="*/ 206 w 286"/>
              <a:gd name="T71" fmla="*/ 65 h 96"/>
              <a:gd name="T72" fmla="*/ 206 w 286"/>
              <a:gd name="T73" fmla="*/ 65 h 96"/>
              <a:gd name="T74" fmla="*/ 214 w 286"/>
              <a:gd name="T75" fmla="*/ 62 h 96"/>
              <a:gd name="T76" fmla="*/ 232 w 286"/>
              <a:gd name="T77" fmla="*/ 44 h 96"/>
              <a:gd name="T78" fmla="*/ 223 w 286"/>
              <a:gd name="T79" fmla="*/ 44 h 96"/>
              <a:gd name="T80" fmla="*/ 223 w 286"/>
              <a:gd name="T81" fmla="*/ 62 h 96"/>
              <a:gd name="T82" fmla="*/ 258 w 286"/>
              <a:gd name="T83" fmla="*/ 62 h 96"/>
              <a:gd name="T84" fmla="*/ 241 w 286"/>
              <a:gd name="T85" fmla="*/ 44 h 96"/>
              <a:gd name="T86" fmla="*/ 257 w 286"/>
              <a:gd name="T87" fmla="*/ 53 h 96"/>
              <a:gd name="T88" fmla="*/ 241 w 286"/>
              <a:gd name="T89" fmla="*/ 53 h 96"/>
              <a:gd name="T90" fmla="*/ 257 w 286"/>
              <a:gd name="T91" fmla="*/ 53 h 96"/>
              <a:gd name="T92" fmla="*/ 270 w 286"/>
              <a:gd name="T93" fmla="*/ 53 h 96"/>
              <a:gd name="T94" fmla="*/ 270 w 286"/>
              <a:gd name="T95" fmla="*/ 29 h 96"/>
              <a:gd name="T96" fmla="*/ 285 w 286"/>
              <a:gd name="T9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6" h="96">
                <a:moveTo>
                  <a:pt x="60" y="40"/>
                </a:moveTo>
                <a:cubicBezTo>
                  <a:pt x="60" y="24"/>
                  <a:pt x="60" y="24"/>
                  <a:pt x="60" y="24"/>
                </a:cubicBezTo>
                <a:cubicBezTo>
                  <a:pt x="92" y="24"/>
                  <a:pt x="92" y="24"/>
                  <a:pt x="92" y="24"/>
                </a:cubicBezTo>
                <a:cubicBezTo>
                  <a:pt x="94" y="24"/>
                  <a:pt x="96" y="26"/>
                  <a:pt x="96" y="27"/>
                </a:cubicBezTo>
                <a:cubicBezTo>
                  <a:pt x="72" y="50"/>
                  <a:pt x="72" y="50"/>
                  <a:pt x="72" y="50"/>
                </a:cubicBezTo>
                <a:lnTo>
                  <a:pt x="60" y="40"/>
                </a:lnTo>
                <a:close/>
                <a:moveTo>
                  <a:pt x="74" y="56"/>
                </a:moveTo>
                <a:cubicBezTo>
                  <a:pt x="74" y="57"/>
                  <a:pt x="73" y="57"/>
                  <a:pt x="72" y="57"/>
                </a:cubicBezTo>
                <a:cubicBezTo>
                  <a:pt x="72" y="57"/>
                  <a:pt x="71" y="57"/>
                  <a:pt x="70" y="56"/>
                </a:cubicBezTo>
                <a:cubicBezTo>
                  <a:pt x="60" y="48"/>
                  <a:pt x="60" y="48"/>
                  <a:pt x="60" y="48"/>
                </a:cubicBezTo>
                <a:cubicBezTo>
                  <a:pt x="60" y="76"/>
                  <a:pt x="60" y="76"/>
                  <a:pt x="60" y="76"/>
                </a:cubicBezTo>
                <a:cubicBezTo>
                  <a:pt x="92" y="76"/>
                  <a:pt x="92" y="76"/>
                  <a:pt x="92" y="76"/>
                </a:cubicBezTo>
                <a:cubicBezTo>
                  <a:pt x="95" y="76"/>
                  <a:pt x="96" y="74"/>
                  <a:pt x="96" y="72"/>
                </a:cubicBezTo>
                <a:cubicBezTo>
                  <a:pt x="96" y="36"/>
                  <a:pt x="96" y="36"/>
                  <a:pt x="96" y="36"/>
                </a:cubicBezTo>
                <a:lnTo>
                  <a:pt x="74" y="56"/>
                </a:lnTo>
                <a:close/>
                <a:moveTo>
                  <a:pt x="35" y="43"/>
                </a:moveTo>
                <a:cubicBezTo>
                  <a:pt x="35" y="42"/>
                  <a:pt x="35" y="41"/>
                  <a:pt x="34" y="41"/>
                </a:cubicBezTo>
                <a:cubicBezTo>
                  <a:pt x="34" y="40"/>
                  <a:pt x="34" y="39"/>
                  <a:pt x="34" y="39"/>
                </a:cubicBezTo>
                <a:cubicBezTo>
                  <a:pt x="33" y="38"/>
                  <a:pt x="33" y="38"/>
                  <a:pt x="32" y="38"/>
                </a:cubicBezTo>
                <a:cubicBezTo>
                  <a:pt x="32" y="37"/>
                  <a:pt x="31" y="37"/>
                  <a:pt x="31" y="37"/>
                </a:cubicBezTo>
                <a:cubicBezTo>
                  <a:pt x="31" y="36"/>
                  <a:pt x="30" y="36"/>
                  <a:pt x="29" y="36"/>
                </a:cubicBezTo>
                <a:cubicBezTo>
                  <a:pt x="29" y="36"/>
                  <a:pt x="28" y="36"/>
                  <a:pt x="28" y="36"/>
                </a:cubicBezTo>
                <a:cubicBezTo>
                  <a:pt x="27" y="36"/>
                  <a:pt x="27" y="36"/>
                  <a:pt x="26" y="36"/>
                </a:cubicBezTo>
                <a:cubicBezTo>
                  <a:pt x="25" y="36"/>
                  <a:pt x="25" y="37"/>
                  <a:pt x="24" y="37"/>
                </a:cubicBezTo>
                <a:cubicBezTo>
                  <a:pt x="24" y="37"/>
                  <a:pt x="23" y="38"/>
                  <a:pt x="23" y="38"/>
                </a:cubicBezTo>
                <a:cubicBezTo>
                  <a:pt x="23" y="38"/>
                  <a:pt x="22" y="39"/>
                  <a:pt x="22" y="40"/>
                </a:cubicBezTo>
                <a:cubicBezTo>
                  <a:pt x="22" y="40"/>
                  <a:pt x="21" y="41"/>
                  <a:pt x="21" y="41"/>
                </a:cubicBezTo>
                <a:cubicBezTo>
                  <a:pt x="21" y="42"/>
                  <a:pt x="21" y="43"/>
                  <a:pt x="20" y="43"/>
                </a:cubicBezTo>
                <a:cubicBezTo>
                  <a:pt x="20" y="44"/>
                  <a:pt x="20" y="45"/>
                  <a:pt x="20" y="46"/>
                </a:cubicBezTo>
                <a:cubicBezTo>
                  <a:pt x="20" y="46"/>
                  <a:pt x="20" y="47"/>
                  <a:pt x="20" y="48"/>
                </a:cubicBezTo>
                <a:cubicBezTo>
                  <a:pt x="20" y="49"/>
                  <a:pt x="20" y="50"/>
                  <a:pt x="20" y="51"/>
                </a:cubicBezTo>
                <a:cubicBezTo>
                  <a:pt x="20" y="51"/>
                  <a:pt x="20" y="52"/>
                  <a:pt x="20" y="53"/>
                </a:cubicBezTo>
                <a:cubicBezTo>
                  <a:pt x="21" y="54"/>
                  <a:pt x="21" y="54"/>
                  <a:pt x="21" y="55"/>
                </a:cubicBezTo>
                <a:cubicBezTo>
                  <a:pt x="21" y="56"/>
                  <a:pt x="22" y="56"/>
                  <a:pt x="22" y="57"/>
                </a:cubicBezTo>
                <a:cubicBezTo>
                  <a:pt x="22" y="57"/>
                  <a:pt x="23" y="58"/>
                  <a:pt x="23" y="58"/>
                </a:cubicBezTo>
                <a:cubicBezTo>
                  <a:pt x="24" y="59"/>
                  <a:pt x="24" y="59"/>
                  <a:pt x="25" y="59"/>
                </a:cubicBezTo>
                <a:cubicBezTo>
                  <a:pt x="25" y="59"/>
                  <a:pt x="25" y="60"/>
                  <a:pt x="26" y="60"/>
                </a:cubicBezTo>
                <a:cubicBezTo>
                  <a:pt x="26" y="60"/>
                  <a:pt x="27" y="60"/>
                  <a:pt x="28" y="60"/>
                </a:cubicBezTo>
                <a:cubicBezTo>
                  <a:pt x="28" y="60"/>
                  <a:pt x="29" y="60"/>
                  <a:pt x="29" y="60"/>
                </a:cubicBezTo>
                <a:cubicBezTo>
                  <a:pt x="30" y="60"/>
                  <a:pt x="30" y="60"/>
                  <a:pt x="31" y="59"/>
                </a:cubicBezTo>
                <a:cubicBezTo>
                  <a:pt x="31" y="59"/>
                  <a:pt x="32" y="59"/>
                  <a:pt x="32" y="58"/>
                </a:cubicBezTo>
                <a:cubicBezTo>
                  <a:pt x="33" y="58"/>
                  <a:pt x="33" y="58"/>
                  <a:pt x="33" y="57"/>
                </a:cubicBezTo>
                <a:cubicBezTo>
                  <a:pt x="34" y="57"/>
                  <a:pt x="34" y="56"/>
                  <a:pt x="34" y="55"/>
                </a:cubicBezTo>
                <a:cubicBezTo>
                  <a:pt x="35" y="55"/>
                  <a:pt x="35" y="54"/>
                  <a:pt x="35" y="53"/>
                </a:cubicBezTo>
                <a:cubicBezTo>
                  <a:pt x="35" y="53"/>
                  <a:pt x="35" y="52"/>
                  <a:pt x="36" y="51"/>
                </a:cubicBezTo>
                <a:cubicBezTo>
                  <a:pt x="36" y="50"/>
                  <a:pt x="36" y="49"/>
                  <a:pt x="36" y="48"/>
                </a:cubicBezTo>
                <a:cubicBezTo>
                  <a:pt x="36" y="47"/>
                  <a:pt x="36" y="46"/>
                  <a:pt x="36" y="45"/>
                </a:cubicBezTo>
                <a:cubicBezTo>
                  <a:pt x="36" y="44"/>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4" y="42"/>
                  <a:pt x="44" y="41"/>
                  <a:pt x="43" y="39"/>
                </a:cubicBezTo>
                <a:cubicBezTo>
                  <a:pt x="43" y="38"/>
                  <a:pt x="42" y="37"/>
                  <a:pt x="42" y="36"/>
                </a:cubicBezTo>
                <a:cubicBezTo>
                  <a:pt x="41" y="35"/>
                  <a:pt x="40" y="34"/>
                  <a:pt x="40" y="33"/>
                </a:cubicBezTo>
                <a:cubicBezTo>
                  <a:pt x="39" y="32"/>
                  <a:pt x="38" y="31"/>
                  <a:pt x="37" y="31"/>
                </a:cubicBezTo>
                <a:cubicBezTo>
                  <a:pt x="36" y="30"/>
                  <a:pt x="35" y="29"/>
                  <a:pt x="34" y="29"/>
                </a:cubicBezTo>
                <a:cubicBezTo>
                  <a:pt x="33" y="29"/>
                  <a:pt x="32" y="28"/>
                  <a:pt x="31" y="28"/>
                </a:cubicBezTo>
                <a:cubicBezTo>
                  <a:pt x="30" y="28"/>
                  <a:pt x="29" y="28"/>
                  <a:pt x="28" y="28"/>
                </a:cubicBezTo>
                <a:cubicBezTo>
                  <a:pt x="27" y="28"/>
                  <a:pt x="26" y="28"/>
                  <a:pt x="24" y="29"/>
                </a:cubicBezTo>
                <a:cubicBezTo>
                  <a:pt x="23" y="29"/>
                  <a:pt x="22" y="29"/>
                  <a:pt x="21" y="30"/>
                </a:cubicBezTo>
                <a:cubicBezTo>
                  <a:pt x="20" y="30"/>
                  <a:pt x="20" y="31"/>
                  <a:pt x="19" y="32"/>
                </a:cubicBezTo>
                <a:cubicBezTo>
                  <a:pt x="18" y="32"/>
                  <a:pt x="17" y="33"/>
                  <a:pt x="16" y="34"/>
                </a:cubicBezTo>
                <a:cubicBezTo>
                  <a:pt x="16" y="35"/>
                  <a:pt x="15" y="36"/>
                  <a:pt x="15" y="37"/>
                </a:cubicBezTo>
                <a:cubicBezTo>
                  <a:pt x="14" y="38"/>
                  <a:pt x="14" y="39"/>
                  <a:pt x="13" y="41"/>
                </a:cubicBezTo>
                <a:cubicBezTo>
                  <a:pt x="13" y="42"/>
                  <a:pt x="13" y="43"/>
                  <a:pt x="13" y="44"/>
                </a:cubicBezTo>
                <a:cubicBezTo>
                  <a:pt x="12" y="46"/>
                  <a:pt x="12" y="47"/>
                  <a:pt x="12" y="48"/>
                </a:cubicBezTo>
                <a:cubicBezTo>
                  <a:pt x="12" y="50"/>
                  <a:pt x="12" y="51"/>
                  <a:pt x="13" y="52"/>
                </a:cubicBezTo>
                <a:cubicBezTo>
                  <a:pt x="13" y="54"/>
                  <a:pt x="13" y="55"/>
                  <a:pt x="13" y="56"/>
                </a:cubicBezTo>
                <a:cubicBezTo>
                  <a:pt x="14" y="57"/>
                  <a:pt x="14" y="58"/>
                  <a:pt x="15" y="59"/>
                </a:cubicBezTo>
                <a:cubicBezTo>
                  <a:pt x="15" y="60"/>
                  <a:pt x="16" y="61"/>
                  <a:pt x="17" y="62"/>
                </a:cubicBezTo>
                <a:cubicBezTo>
                  <a:pt x="17" y="63"/>
                  <a:pt x="18" y="64"/>
                  <a:pt x="19" y="64"/>
                </a:cubicBezTo>
                <a:cubicBezTo>
                  <a:pt x="20" y="65"/>
                  <a:pt x="20" y="66"/>
                  <a:pt x="21" y="66"/>
                </a:cubicBezTo>
                <a:cubicBezTo>
                  <a:pt x="22" y="67"/>
                  <a:pt x="23" y="67"/>
                  <a:pt x="24" y="67"/>
                </a:cubicBezTo>
                <a:cubicBezTo>
                  <a:pt x="25" y="68"/>
                  <a:pt x="26" y="68"/>
                  <a:pt x="27" y="68"/>
                </a:cubicBezTo>
                <a:cubicBezTo>
                  <a:pt x="29" y="68"/>
                  <a:pt x="30" y="68"/>
                  <a:pt x="31" y="68"/>
                </a:cubicBezTo>
                <a:cubicBezTo>
                  <a:pt x="32" y="68"/>
                  <a:pt x="33" y="67"/>
                  <a:pt x="34" y="67"/>
                </a:cubicBezTo>
                <a:cubicBezTo>
                  <a:pt x="35" y="66"/>
                  <a:pt x="36" y="66"/>
                  <a:pt x="37" y="65"/>
                </a:cubicBezTo>
                <a:cubicBezTo>
                  <a:pt x="38" y="65"/>
                  <a:pt x="39" y="64"/>
                  <a:pt x="39" y="63"/>
                </a:cubicBezTo>
                <a:cubicBezTo>
                  <a:pt x="40" y="62"/>
                  <a:pt x="41" y="61"/>
                  <a:pt x="42" y="60"/>
                </a:cubicBezTo>
                <a:cubicBezTo>
                  <a:pt x="42" y="59"/>
                  <a:pt x="43" y="58"/>
                  <a:pt x="43" y="56"/>
                </a:cubicBezTo>
                <a:cubicBezTo>
                  <a:pt x="44" y="55"/>
                  <a:pt x="44" y="54"/>
                  <a:pt x="44" y="52"/>
                </a:cubicBezTo>
                <a:cubicBezTo>
                  <a:pt x="44" y="51"/>
                  <a:pt x="44" y="49"/>
                  <a:pt x="44" y="48"/>
                </a:cubicBezTo>
                <a:close/>
                <a:moveTo>
                  <a:pt x="157" y="48"/>
                </a:moveTo>
                <a:cubicBezTo>
                  <a:pt x="157" y="51"/>
                  <a:pt x="156" y="54"/>
                  <a:pt x="155" y="57"/>
                </a:cubicBezTo>
                <a:cubicBezTo>
                  <a:pt x="154" y="60"/>
                  <a:pt x="152" y="62"/>
                  <a:pt x="149" y="63"/>
                </a:cubicBezTo>
                <a:cubicBezTo>
                  <a:pt x="147" y="65"/>
                  <a:pt x="144" y="65"/>
                  <a:pt x="141" y="65"/>
                </a:cubicBezTo>
                <a:cubicBezTo>
                  <a:pt x="138" y="65"/>
                  <a:pt x="135" y="65"/>
                  <a:pt x="133" y="63"/>
                </a:cubicBezTo>
                <a:cubicBezTo>
                  <a:pt x="130" y="62"/>
                  <a:pt x="128" y="60"/>
                  <a:pt x="127" y="57"/>
                </a:cubicBezTo>
                <a:cubicBezTo>
                  <a:pt x="126" y="55"/>
                  <a:pt x="125" y="52"/>
                  <a:pt x="125" y="48"/>
                </a:cubicBezTo>
                <a:cubicBezTo>
                  <a:pt x="125" y="45"/>
                  <a:pt x="126" y="42"/>
                  <a:pt x="127" y="39"/>
                </a:cubicBezTo>
                <a:cubicBezTo>
                  <a:pt x="128" y="36"/>
                  <a:pt x="130" y="34"/>
                  <a:pt x="133" y="33"/>
                </a:cubicBezTo>
                <a:cubicBezTo>
                  <a:pt x="135" y="31"/>
                  <a:pt x="138" y="31"/>
                  <a:pt x="141" y="31"/>
                </a:cubicBezTo>
                <a:cubicBezTo>
                  <a:pt x="144" y="31"/>
                  <a:pt x="147" y="31"/>
                  <a:pt x="149" y="33"/>
                </a:cubicBezTo>
                <a:cubicBezTo>
                  <a:pt x="152" y="34"/>
                  <a:pt x="154" y="36"/>
                  <a:pt x="155" y="39"/>
                </a:cubicBezTo>
                <a:cubicBezTo>
                  <a:pt x="156" y="41"/>
                  <a:pt x="157" y="44"/>
                  <a:pt x="157" y="48"/>
                </a:cubicBezTo>
                <a:close/>
                <a:moveTo>
                  <a:pt x="153" y="48"/>
                </a:moveTo>
                <a:cubicBezTo>
                  <a:pt x="153" y="44"/>
                  <a:pt x="152" y="40"/>
                  <a:pt x="150" y="38"/>
                </a:cubicBezTo>
                <a:cubicBezTo>
                  <a:pt x="148" y="35"/>
                  <a:pt x="145" y="34"/>
                  <a:pt x="141" y="34"/>
                </a:cubicBezTo>
                <a:cubicBezTo>
                  <a:pt x="139" y="34"/>
                  <a:pt x="137" y="35"/>
                  <a:pt x="135" y="36"/>
                </a:cubicBezTo>
                <a:cubicBezTo>
                  <a:pt x="133" y="37"/>
                  <a:pt x="132" y="39"/>
                  <a:pt x="131" y="41"/>
                </a:cubicBezTo>
                <a:cubicBezTo>
                  <a:pt x="130" y="43"/>
                  <a:pt x="129" y="45"/>
                  <a:pt x="129" y="48"/>
                </a:cubicBezTo>
                <a:cubicBezTo>
                  <a:pt x="129" y="51"/>
                  <a:pt x="130" y="53"/>
                  <a:pt x="131" y="55"/>
                </a:cubicBezTo>
                <a:cubicBezTo>
                  <a:pt x="132" y="57"/>
                  <a:pt x="133" y="59"/>
                  <a:pt x="135" y="60"/>
                </a:cubicBezTo>
                <a:cubicBezTo>
                  <a:pt x="137" y="61"/>
                  <a:pt x="139" y="62"/>
                  <a:pt x="141" y="62"/>
                </a:cubicBezTo>
                <a:cubicBezTo>
                  <a:pt x="145" y="62"/>
                  <a:pt x="147" y="61"/>
                  <a:pt x="150" y="58"/>
                </a:cubicBezTo>
                <a:cubicBezTo>
                  <a:pt x="152" y="56"/>
                  <a:pt x="153" y="52"/>
                  <a:pt x="153" y="48"/>
                </a:cubicBezTo>
                <a:close/>
                <a:moveTo>
                  <a:pt x="181" y="65"/>
                </a:moveTo>
                <a:cubicBezTo>
                  <a:pt x="177" y="65"/>
                  <a:pt x="177" y="65"/>
                  <a:pt x="177" y="65"/>
                </a:cubicBezTo>
                <a:cubicBezTo>
                  <a:pt x="177" y="61"/>
                  <a:pt x="177" y="61"/>
                  <a:pt x="177" y="61"/>
                </a:cubicBezTo>
                <a:cubicBezTo>
                  <a:pt x="177" y="61"/>
                  <a:pt x="177" y="61"/>
                  <a:pt x="177" y="61"/>
                </a:cubicBezTo>
                <a:cubicBezTo>
                  <a:pt x="175" y="64"/>
                  <a:pt x="173" y="65"/>
                  <a:pt x="170" y="65"/>
                </a:cubicBezTo>
                <a:cubicBezTo>
                  <a:pt x="164" y="65"/>
                  <a:pt x="161" y="62"/>
                  <a:pt x="161" y="55"/>
                </a:cubicBezTo>
                <a:cubicBezTo>
                  <a:pt x="161" y="41"/>
                  <a:pt x="161" y="41"/>
                  <a:pt x="161" y="41"/>
                </a:cubicBezTo>
                <a:cubicBezTo>
                  <a:pt x="165" y="41"/>
                  <a:pt x="165" y="41"/>
                  <a:pt x="165" y="41"/>
                </a:cubicBezTo>
                <a:cubicBezTo>
                  <a:pt x="165" y="55"/>
                  <a:pt x="165" y="55"/>
                  <a:pt x="165" y="55"/>
                </a:cubicBezTo>
                <a:cubicBezTo>
                  <a:pt x="165" y="60"/>
                  <a:pt x="167" y="62"/>
                  <a:pt x="171" y="62"/>
                </a:cubicBezTo>
                <a:cubicBezTo>
                  <a:pt x="173" y="62"/>
                  <a:pt x="174" y="61"/>
                  <a:pt x="175" y="60"/>
                </a:cubicBezTo>
                <a:cubicBezTo>
                  <a:pt x="177" y="59"/>
                  <a:pt x="177" y="57"/>
                  <a:pt x="177" y="55"/>
                </a:cubicBezTo>
                <a:cubicBezTo>
                  <a:pt x="177" y="41"/>
                  <a:pt x="177" y="41"/>
                  <a:pt x="177" y="41"/>
                </a:cubicBezTo>
                <a:cubicBezTo>
                  <a:pt x="181" y="41"/>
                  <a:pt x="181" y="41"/>
                  <a:pt x="181" y="41"/>
                </a:cubicBezTo>
                <a:lnTo>
                  <a:pt x="181" y="65"/>
                </a:lnTo>
                <a:close/>
                <a:moveTo>
                  <a:pt x="199" y="65"/>
                </a:moveTo>
                <a:cubicBezTo>
                  <a:pt x="198" y="65"/>
                  <a:pt x="196" y="65"/>
                  <a:pt x="195" y="65"/>
                </a:cubicBezTo>
                <a:cubicBezTo>
                  <a:pt x="191" y="65"/>
                  <a:pt x="189" y="63"/>
                  <a:pt x="189" y="58"/>
                </a:cubicBezTo>
                <a:cubicBezTo>
                  <a:pt x="189" y="44"/>
                  <a:pt x="189" y="44"/>
                  <a:pt x="189" y="44"/>
                </a:cubicBezTo>
                <a:cubicBezTo>
                  <a:pt x="185" y="44"/>
                  <a:pt x="185" y="44"/>
                  <a:pt x="185" y="44"/>
                </a:cubicBezTo>
                <a:cubicBezTo>
                  <a:pt x="185" y="41"/>
                  <a:pt x="185" y="41"/>
                  <a:pt x="185" y="41"/>
                </a:cubicBezTo>
                <a:cubicBezTo>
                  <a:pt x="189" y="41"/>
                  <a:pt x="189" y="41"/>
                  <a:pt x="189" y="41"/>
                </a:cubicBezTo>
                <a:cubicBezTo>
                  <a:pt x="189" y="35"/>
                  <a:pt x="189" y="35"/>
                  <a:pt x="189" y="35"/>
                </a:cubicBezTo>
                <a:cubicBezTo>
                  <a:pt x="193" y="34"/>
                  <a:pt x="193" y="34"/>
                  <a:pt x="193" y="34"/>
                </a:cubicBezTo>
                <a:cubicBezTo>
                  <a:pt x="193" y="41"/>
                  <a:pt x="193" y="41"/>
                  <a:pt x="193" y="41"/>
                </a:cubicBezTo>
                <a:cubicBezTo>
                  <a:pt x="199" y="41"/>
                  <a:pt x="199" y="41"/>
                  <a:pt x="199" y="41"/>
                </a:cubicBezTo>
                <a:cubicBezTo>
                  <a:pt x="199" y="44"/>
                  <a:pt x="199" y="44"/>
                  <a:pt x="199" y="44"/>
                </a:cubicBezTo>
                <a:cubicBezTo>
                  <a:pt x="193" y="44"/>
                  <a:pt x="193" y="44"/>
                  <a:pt x="193" y="44"/>
                </a:cubicBezTo>
                <a:cubicBezTo>
                  <a:pt x="193" y="58"/>
                  <a:pt x="193" y="58"/>
                  <a:pt x="193" y="58"/>
                </a:cubicBezTo>
                <a:cubicBezTo>
                  <a:pt x="193" y="59"/>
                  <a:pt x="193" y="60"/>
                  <a:pt x="193" y="61"/>
                </a:cubicBezTo>
                <a:cubicBezTo>
                  <a:pt x="194" y="62"/>
                  <a:pt x="195" y="62"/>
                  <a:pt x="196" y="62"/>
                </a:cubicBezTo>
                <a:cubicBezTo>
                  <a:pt x="197" y="62"/>
                  <a:pt x="198" y="62"/>
                  <a:pt x="199" y="61"/>
                </a:cubicBezTo>
                <a:lnTo>
                  <a:pt x="199" y="65"/>
                </a:lnTo>
                <a:close/>
                <a:moveTo>
                  <a:pt x="206" y="65"/>
                </a:moveTo>
                <a:cubicBezTo>
                  <a:pt x="202" y="65"/>
                  <a:pt x="202" y="65"/>
                  <a:pt x="202" y="65"/>
                </a:cubicBezTo>
                <a:cubicBezTo>
                  <a:pt x="202" y="29"/>
                  <a:pt x="202" y="29"/>
                  <a:pt x="202" y="29"/>
                </a:cubicBezTo>
                <a:cubicBezTo>
                  <a:pt x="206" y="29"/>
                  <a:pt x="206" y="29"/>
                  <a:pt x="206" y="29"/>
                </a:cubicBezTo>
                <a:lnTo>
                  <a:pt x="206" y="65"/>
                </a:lnTo>
                <a:close/>
                <a:moveTo>
                  <a:pt x="235" y="53"/>
                </a:moveTo>
                <a:cubicBezTo>
                  <a:pt x="235" y="57"/>
                  <a:pt x="234" y="60"/>
                  <a:pt x="231" y="62"/>
                </a:cubicBezTo>
                <a:cubicBezTo>
                  <a:pt x="229" y="64"/>
                  <a:pt x="226" y="65"/>
                  <a:pt x="223" y="65"/>
                </a:cubicBezTo>
                <a:cubicBezTo>
                  <a:pt x="219" y="65"/>
                  <a:pt x="216" y="64"/>
                  <a:pt x="214" y="62"/>
                </a:cubicBezTo>
                <a:cubicBezTo>
                  <a:pt x="212" y="60"/>
                  <a:pt x="211" y="57"/>
                  <a:pt x="211" y="53"/>
                </a:cubicBezTo>
                <a:cubicBezTo>
                  <a:pt x="211" y="49"/>
                  <a:pt x="212" y="46"/>
                  <a:pt x="214" y="44"/>
                </a:cubicBezTo>
                <a:cubicBezTo>
                  <a:pt x="216" y="41"/>
                  <a:pt x="219" y="40"/>
                  <a:pt x="223" y="40"/>
                </a:cubicBezTo>
                <a:cubicBezTo>
                  <a:pt x="227" y="40"/>
                  <a:pt x="230" y="41"/>
                  <a:pt x="232" y="44"/>
                </a:cubicBezTo>
                <a:cubicBezTo>
                  <a:pt x="234" y="46"/>
                  <a:pt x="235" y="49"/>
                  <a:pt x="235" y="53"/>
                </a:cubicBezTo>
                <a:close/>
                <a:moveTo>
                  <a:pt x="231" y="53"/>
                </a:moveTo>
                <a:cubicBezTo>
                  <a:pt x="231" y="50"/>
                  <a:pt x="230" y="48"/>
                  <a:pt x="229" y="46"/>
                </a:cubicBezTo>
                <a:cubicBezTo>
                  <a:pt x="227" y="44"/>
                  <a:pt x="225" y="44"/>
                  <a:pt x="223" y="44"/>
                </a:cubicBezTo>
                <a:cubicBezTo>
                  <a:pt x="220" y="44"/>
                  <a:pt x="218" y="44"/>
                  <a:pt x="217" y="46"/>
                </a:cubicBezTo>
                <a:cubicBezTo>
                  <a:pt x="216" y="48"/>
                  <a:pt x="215" y="50"/>
                  <a:pt x="215" y="53"/>
                </a:cubicBezTo>
                <a:cubicBezTo>
                  <a:pt x="215" y="56"/>
                  <a:pt x="216" y="58"/>
                  <a:pt x="217" y="60"/>
                </a:cubicBezTo>
                <a:cubicBezTo>
                  <a:pt x="219" y="61"/>
                  <a:pt x="220" y="62"/>
                  <a:pt x="223" y="62"/>
                </a:cubicBezTo>
                <a:cubicBezTo>
                  <a:pt x="225" y="62"/>
                  <a:pt x="227" y="61"/>
                  <a:pt x="229" y="60"/>
                </a:cubicBezTo>
                <a:cubicBezTo>
                  <a:pt x="230" y="58"/>
                  <a:pt x="231" y="56"/>
                  <a:pt x="231" y="53"/>
                </a:cubicBezTo>
                <a:close/>
                <a:moveTo>
                  <a:pt x="261" y="53"/>
                </a:moveTo>
                <a:cubicBezTo>
                  <a:pt x="261" y="57"/>
                  <a:pt x="260" y="60"/>
                  <a:pt x="258" y="62"/>
                </a:cubicBezTo>
                <a:cubicBezTo>
                  <a:pt x="256" y="64"/>
                  <a:pt x="253" y="65"/>
                  <a:pt x="249" y="65"/>
                </a:cubicBezTo>
                <a:cubicBezTo>
                  <a:pt x="246" y="65"/>
                  <a:pt x="243" y="64"/>
                  <a:pt x="241" y="62"/>
                </a:cubicBezTo>
                <a:cubicBezTo>
                  <a:pt x="238" y="60"/>
                  <a:pt x="237" y="57"/>
                  <a:pt x="237" y="53"/>
                </a:cubicBezTo>
                <a:cubicBezTo>
                  <a:pt x="237" y="49"/>
                  <a:pt x="238" y="46"/>
                  <a:pt x="241" y="44"/>
                </a:cubicBezTo>
                <a:cubicBezTo>
                  <a:pt x="243" y="41"/>
                  <a:pt x="246" y="40"/>
                  <a:pt x="250" y="40"/>
                </a:cubicBezTo>
                <a:cubicBezTo>
                  <a:pt x="253" y="40"/>
                  <a:pt x="256" y="41"/>
                  <a:pt x="258" y="44"/>
                </a:cubicBezTo>
                <a:cubicBezTo>
                  <a:pt x="260" y="46"/>
                  <a:pt x="261" y="49"/>
                  <a:pt x="261" y="53"/>
                </a:cubicBezTo>
                <a:close/>
                <a:moveTo>
                  <a:pt x="257" y="53"/>
                </a:moveTo>
                <a:cubicBezTo>
                  <a:pt x="257" y="50"/>
                  <a:pt x="256" y="48"/>
                  <a:pt x="255" y="46"/>
                </a:cubicBezTo>
                <a:cubicBezTo>
                  <a:pt x="254" y="44"/>
                  <a:pt x="252" y="44"/>
                  <a:pt x="249" y="44"/>
                </a:cubicBezTo>
                <a:cubicBezTo>
                  <a:pt x="247" y="44"/>
                  <a:pt x="245" y="44"/>
                  <a:pt x="244" y="46"/>
                </a:cubicBezTo>
                <a:cubicBezTo>
                  <a:pt x="242" y="48"/>
                  <a:pt x="241" y="50"/>
                  <a:pt x="241" y="53"/>
                </a:cubicBezTo>
                <a:cubicBezTo>
                  <a:pt x="241" y="56"/>
                  <a:pt x="242" y="58"/>
                  <a:pt x="244" y="60"/>
                </a:cubicBezTo>
                <a:cubicBezTo>
                  <a:pt x="245" y="61"/>
                  <a:pt x="247" y="62"/>
                  <a:pt x="249" y="62"/>
                </a:cubicBezTo>
                <a:cubicBezTo>
                  <a:pt x="252" y="62"/>
                  <a:pt x="254" y="61"/>
                  <a:pt x="255" y="60"/>
                </a:cubicBezTo>
                <a:cubicBezTo>
                  <a:pt x="256" y="58"/>
                  <a:pt x="257" y="56"/>
                  <a:pt x="257" y="53"/>
                </a:cubicBezTo>
                <a:close/>
                <a:moveTo>
                  <a:pt x="286" y="65"/>
                </a:moveTo>
                <a:cubicBezTo>
                  <a:pt x="280" y="65"/>
                  <a:pt x="280" y="65"/>
                  <a:pt x="280" y="65"/>
                </a:cubicBezTo>
                <a:cubicBezTo>
                  <a:pt x="270" y="53"/>
                  <a:pt x="270" y="53"/>
                  <a:pt x="270" y="53"/>
                </a:cubicBezTo>
                <a:cubicBezTo>
                  <a:pt x="270" y="53"/>
                  <a:pt x="270" y="53"/>
                  <a:pt x="270" y="53"/>
                </a:cubicBezTo>
                <a:cubicBezTo>
                  <a:pt x="270" y="65"/>
                  <a:pt x="270" y="65"/>
                  <a:pt x="270" y="65"/>
                </a:cubicBezTo>
                <a:cubicBezTo>
                  <a:pt x="266" y="65"/>
                  <a:pt x="266" y="65"/>
                  <a:pt x="266" y="65"/>
                </a:cubicBezTo>
                <a:cubicBezTo>
                  <a:pt x="266" y="29"/>
                  <a:pt x="266" y="29"/>
                  <a:pt x="266" y="29"/>
                </a:cubicBezTo>
                <a:cubicBezTo>
                  <a:pt x="270" y="29"/>
                  <a:pt x="270" y="29"/>
                  <a:pt x="270" y="29"/>
                </a:cubicBezTo>
                <a:cubicBezTo>
                  <a:pt x="270" y="52"/>
                  <a:pt x="270" y="52"/>
                  <a:pt x="270" y="52"/>
                </a:cubicBezTo>
                <a:cubicBezTo>
                  <a:pt x="270" y="52"/>
                  <a:pt x="270" y="52"/>
                  <a:pt x="270" y="52"/>
                </a:cubicBezTo>
                <a:cubicBezTo>
                  <a:pt x="280" y="41"/>
                  <a:pt x="280" y="41"/>
                  <a:pt x="280" y="41"/>
                </a:cubicBezTo>
                <a:cubicBezTo>
                  <a:pt x="285" y="41"/>
                  <a:pt x="285" y="41"/>
                  <a:pt x="285" y="41"/>
                </a:cubicBezTo>
                <a:cubicBezTo>
                  <a:pt x="274" y="52"/>
                  <a:pt x="274" y="52"/>
                  <a:pt x="274" y="52"/>
                </a:cubicBezTo>
                <a:lnTo>
                  <a:pt x="28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5" name="Freeform 35"/>
          <p:cNvSpPr>
            <a:spLocks noChangeAspect="1" noEditPoints="1"/>
          </p:cNvSpPr>
          <p:nvPr/>
        </p:nvSpPr>
        <p:spPr bwMode="auto">
          <a:xfrm>
            <a:off x="2295680" y="3991222"/>
            <a:ext cx="1295457" cy="362409"/>
          </a:xfrm>
          <a:custGeom>
            <a:avLst/>
            <a:gdLst>
              <a:gd name="T0" fmla="*/ 128 w 344"/>
              <a:gd name="T1" fmla="*/ 52 h 96"/>
              <a:gd name="T2" fmla="*/ 133 w 344"/>
              <a:gd name="T3" fmla="*/ 31 h 96"/>
              <a:gd name="T4" fmla="*/ 133 w 344"/>
              <a:gd name="T5" fmla="*/ 34 h 96"/>
              <a:gd name="T6" fmla="*/ 139 w 344"/>
              <a:gd name="T7" fmla="*/ 46 h 96"/>
              <a:gd name="T8" fmla="*/ 157 w 344"/>
              <a:gd name="T9" fmla="*/ 65 h 96"/>
              <a:gd name="T10" fmla="*/ 158 w 344"/>
              <a:gd name="T11" fmla="*/ 40 h 96"/>
              <a:gd name="T12" fmla="*/ 163 w 344"/>
              <a:gd name="T13" fmla="*/ 45 h 96"/>
              <a:gd name="T14" fmla="*/ 152 w 344"/>
              <a:gd name="T15" fmla="*/ 59 h 96"/>
              <a:gd name="T16" fmla="*/ 204 w 344"/>
              <a:gd name="T17" fmla="*/ 40 h 96"/>
              <a:gd name="T18" fmla="*/ 188 w 344"/>
              <a:gd name="T19" fmla="*/ 45 h 96"/>
              <a:gd name="T20" fmla="*/ 178 w 344"/>
              <a:gd name="T21" fmla="*/ 64 h 96"/>
              <a:gd name="T22" fmla="*/ 180 w 344"/>
              <a:gd name="T23" fmla="*/ 61 h 96"/>
              <a:gd name="T24" fmla="*/ 190 w 344"/>
              <a:gd name="T25" fmla="*/ 40 h 96"/>
              <a:gd name="T26" fmla="*/ 196 w 344"/>
              <a:gd name="T27" fmla="*/ 58 h 96"/>
              <a:gd name="T28" fmla="*/ 210 w 344"/>
              <a:gd name="T29" fmla="*/ 53 h 96"/>
              <a:gd name="T30" fmla="*/ 225 w 344"/>
              <a:gd name="T31" fmla="*/ 63 h 96"/>
              <a:gd name="T32" fmla="*/ 207 w 344"/>
              <a:gd name="T33" fmla="*/ 46 h 96"/>
              <a:gd name="T34" fmla="*/ 227 w 344"/>
              <a:gd name="T35" fmla="*/ 51 h 96"/>
              <a:gd name="T36" fmla="*/ 217 w 344"/>
              <a:gd name="T37" fmla="*/ 43 h 96"/>
              <a:gd name="T38" fmla="*/ 243 w 344"/>
              <a:gd name="T39" fmla="*/ 44 h 96"/>
              <a:gd name="T40" fmla="*/ 235 w 344"/>
              <a:gd name="T41" fmla="*/ 64 h 96"/>
              <a:gd name="T42" fmla="*/ 235 w 344"/>
              <a:gd name="T43" fmla="*/ 45 h 96"/>
              <a:gd name="T44" fmla="*/ 243 w 344"/>
              <a:gd name="T45" fmla="*/ 40 h 96"/>
              <a:gd name="T46" fmla="*/ 255 w 344"/>
              <a:gd name="T47" fmla="*/ 52 h 96"/>
              <a:gd name="T48" fmla="*/ 247 w 344"/>
              <a:gd name="T49" fmla="*/ 31 h 96"/>
              <a:gd name="T50" fmla="*/ 263 w 344"/>
              <a:gd name="T51" fmla="*/ 41 h 96"/>
              <a:gd name="T52" fmla="*/ 255 w 344"/>
              <a:gd name="T53" fmla="*/ 48 h 96"/>
              <a:gd name="T54" fmla="*/ 289 w 344"/>
              <a:gd name="T55" fmla="*/ 61 h 96"/>
              <a:gd name="T56" fmla="*/ 271 w 344"/>
              <a:gd name="T57" fmla="*/ 43 h 96"/>
              <a:gd name="T58" fmla="*/ 288 w 344"/>
              <a:gd name="T59" fmla="*/ 52 h 96"/>
              <a:gd name="T60" fmla="*/ 272 w 344"/>
              <a:gd name="T61" fmla="*/ 53 h 96"/>
              <a:gd name="T62" fmla="*/ 288 w 344"/>
              <a:gd name="T63" fmla="*/ 52 h 96"/>
              <a:gd name="T64" fmla="*/ 297 w 344"/>
              <a:gd name="T65" fmla="*/ 34 h 96"/>
              <a:gd name="T66" fmla="*/ 300 w 344"/>
              <a:gd name="T67" fmla="*/ 30 h 96"/>
              <a:gd name="T68" fmla="*/ 297 w 344"/>
              <a:gd name="T69" fmla="*/ 40 h 96"/>
              <a:gd name="T70" fmla="*/ 323 w 344"/>
              <a:gd name="T71" fmla="*/ 64 h 96"/>
              <a:gd name="T72" fmla="*/ 311 w 344"/>
              <a:gd name="T73" fmla="*/ 51 h 96"/>
              <a:gd name="T74" fmla="*/ 311 w 344"/>
              <a:gd name="T75" fmla="*/ 40 h 96"/>
              <a:gd name="T76" fmla="*/ 325 w 344"/>
              <a:gd name="T77" fmla="*/ 42 h 96"/>
              <a:gd name="T78" fmla="*/ 340 w 344"/>
              <a:gd name="T79" fmla="*/ 65 h 96"/>
              <a:gd name="T80" fmla="*/ 330 w 344"/>
              <a:gd name="T81" fmla="*/ 40 h 96"/>
              <a:gd name="T82" fmla="*/ 338 w 344"/>
              <a:gd name="T83" fmla="*/ 40 h 96"/>
              <a:gd name="T84" fmla="*/ 338 w 344"/>
              <a:gd name="T85" fmla="*/ 57 h 96"/>
              <a:gd name="T86" fmla="*/ 344 w 344"/>
              <a:gd name="T87" fmla="*/ 64 h 96"/>
              <a:gd name="T88" fmla="*/ 31 w 344"/>
              <a:gd name="T89" fmla="*/ 45 h 96"/>
              <a:gd name="T90" fmla="*/ 23 w 344"/>
              <a:gd name="T91" fmla="*/ 47 h 96"/>
              <a:gd name="T92" fmla="*/ 31 w 344"/>
              <a:gd name="T93" fmla="*/ 36 h 96"/>
              <a:gd name="T94" fmla="*/ 0 w 344"/>
              <a:gd name="T95" fmla="*/ 83 h 96"/>
              <a:gd name="T96" fmla="*/ 40 w 344"/>
              <a:gd name="T97" fmla="*/ 34 h 96"/>
              <a:gd name="T98" fmla="*/ 16 w 344"/>
              <a:gd name="T99" fmla="*/ 28 h 96"/>
              <a:gd name="T100" fmla="*/ 27 w 344"/>
              <a:gd name="T101" fmla="*/ 54 h 96"/>
              <a:gd name="T102" fmla="*/ 37 w 344"/>
              <a:gd name="T103" fmla="*/ 50 h 96"/>
              <a:gd name="T104" fmla="*/ 41 w 344"/>
              <a:gd name="T105" fmla="*/ 40 h 96"/>
              <a:gd name="T106" fmla="*/ 60 w 344"/>
              <a:gd name="T107" fmla="*/ 84 h 96"/>
              <a:gd name="T108" fmla="*/ 60 w 344"/>
              <a:gd name="T109" fmla="*/ 72 h 96"/>
              <a:gd name="T110" fmla="*/ 60 w 344"/>
              <a:gd name="T111" fmla="*/ 60 h 96"/>
              <a:gd name="T112" fmla="*/ 79 w 344"/>
              <a:gd name="T113" fmla="*/ 40 h 96"/>
              <a:gd name="T114" fmla="*/ 60 w 344"/>
              <a:gd name="T115" fmla="*/ 50 h 96"/>
              <a:gd name="T116" fmla="*/ 72 w 344"/>
              <a:gd name="T117" fmla="*/ 2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4" h="96">
                <a:moveTo>
                  <a:pt x="145" y="41"/>
                </a:moveTo>
                <a:cubicBezTo>
                  <a:pt x="145" y="44"/>
                  <a:pt x="144" y="47"/>
                  <a:pt x="141" y="49"/>
                </a:cubicBezTo>
                <a:cubicBezTo>
                  <a:pt x="139" y="51"/>
                  <a:pt x="136" y="52"/>
                  <a:pt x="133" y="52"/>
                </a:cubicBezTo>
                <a:cubicBezTo>
                  <a:pt x="128" y="52"/>
                  <a:pt x="128" y="52"/>
                  <a:pt x="128" y="52"/>
                </a:cubicBezTo>
                <a:cubicBezTo>
                  <a:pt x="128" y="64"/>
                  <a:pt x="128" y="64"/>
                  <a:pt x="128" y="64"/>
                </a:cubicBezTo>
                <a:cubicBezTo>
                  <a:pt x="124" y="64"/>
                  <a:pt x="124" y="64"/>
                  <a:pt x="124" y="64"/>
                </a:cubicBezTo>
                <a:cubicBezTo>
                  <a:pt x="124" y="31"/>
                  <a:pt x="124" y="31"/>
                  <a:pt x="124" y="31"/>
                </a:cubicBezTo>
                <a:cubicBezTo>
                  <a:pt x="133" y="31"/>
                  <a:pt x="133" y="31"/>
                  <a:pt x="133" y="31"/>
                </a:cubicBezTo>
                <a:cubicBezTo>
                  <a:pt x="137" y="31"/>
                  <a:pt x="140" y="32"/>
                  <a:pt x="142" y="33"/>
                </a:cubicBezTo>
                <a:cubicBezTo>
                  <a:pt x="144" y="35"/>
                  <a:pt x="145" y="38"/>
                  <a:pt x="145" y="41"/>
                </a:cubicBezTo>
                <a:close/>
                <a:moveTo>
                  <a:pt x="141" y="41"/>
                </a:moveTo>
                <a:cubicBezTo>
                  <a:pt x="141" y="37"/>
                  <a:pt x="138" y="34"/>
                  <a:pt x="133" y="34"/>
                </a:cubicBezTo>
                <a:cubicBezTo>
                  <a:pt x="128" y="34"/>
                  <a:pt x="128" y="34"/>
                  <a:pt x="128" y="34"/>
                </a:cubicBezTo>
                <a:cubicBezTo>
                  <a:pt x="128" y="48"/>
                  <a:pt x="128" y="48"/>
                  <a:pt x="128" y="48"/>
                </a:cubicBezTo>
                <a:cubicBezTo>
                  <a:pt x="132" y="48"/>
                  <a:pt x="132" y="48"/>
                  <a:pt x="132" y="48"/>
                </a:cubicBezTo>
                <a:cubicBezTo>
                  <a:pt x="135" y="48"/>
                  <a:pt x="137" y="48"/>
                  <a:pt x="139" y="46"/>
                </a:cubicBezTo>
                <a:cubicBezTo>
                  <a:pt x="140" y="45"/>
                  <a:pt x="141" y="43"/>
                  <a:pt x="141" y="41"/>
                </a:cubicBezTo>
                <a:close/>
                <a:moveTo>
                  <a:pt x="169" y="52"/>
                </a:moveTo>
                <a:cubicBezTo>
                  <a:pt x="169" y="56"/>
                  <a:pt x="168" y="59"/>
                  <a:pt x="166" y="61"/>
                </a:cubicBezTo>
                <a:cubicBezTo>
                  <a:pt x="164" y="64"/>
                  <a:pt x="161" y="65"/>
                  <a:pt x="157" y="65"/>
                </a:cubicBezTo>
                <a:cubicBezTo>
                  <a:pt x="154" y="65"/>
                  <a:pt x="151" y="64"/>
                  <a:pt x="149" y="62"/>
                </a:cubicBezTo>
                <a:cubicBezTo>
                  <a:pt x="147" y="59"/>
                  <a:pt x="146" y="56"/>
                  <a:pt x="146" y="53"/>
                </a:cubicBezTo>
                <a:cubicBezTo>
                  <a:pt x="146" y="49"/>
                  <a:pt x="147" y="46"/>
                  <a:pt x="149" y="43"/>
                </a:cubicBezTo>
                <a:cubicBezTo>
                  <a:pt x="151" y="41"/>
                  <a:pt x="154" y="40"/>
                  <a:pt x="158" y="40"/>
                </a:cubicBezTo>
                <a:cubicBezTo>
                  <a:pt x="162" y="40"/>
                  <a:pt x="164" y="41"/>
                  <a:pt x="166" y="43"/>
                </a:cubicBezTo>
                <a:cubicBezTo>
                  <a:pt x="168" y="45"/>
                  <a:pt x="169" y="48"/>
                  <a:pt x="169" y="52"/>
                </a:cubicBezTo>
                <a:close/>
                <a:moveTo>
                  <a:pt x="165" y="52"/>
                </a:moveTo>
                <a:cubicBezTo>
                  <a:pt x="165" y="49"/>
                  <a:pt x="165" y="47"/>
                  <a:pt x="163" y="45"/>
                </a:cubicBezTo>
                <a:cubicBezTo>
                  <a:pt x="162" y="44"/>
                  <a:pt x="160" y="43"/>
                  <a:pt x="158" y="43"/>
                </a:cubicBezTo>
                <a:cubicBezTo>
                  <a:pt x="155" y="43"/>
                  <a:pt x="153" y="44"/>
                  <a:pt x="152" y="46"/>
                </a:cubicBezTo>
                <a:cubicBezTo>
                  <a:pt x="150" y="47"/>
                  <a:pt x="150" y="50"/>
                  <a:pt x="150" y="53"/>
                </a:cubicBezTo>
                <a:cubicBezTo>
                  <a:pt x="150" y="55"/>
                  <a:pt x="150" y="58"/>
                  <a:pt x="152" y="59"/>
                </a:cubicBezTo>
                <a:cubicBezTo>
                  <a:pt x="153" y="61"/>
                  <a:pt x="155" y="62"/>
                  <a:pt x="158" y="62"/>
                </a:cubicBezTo>
                <a:cubicBezTo>
                  <a:pt x="160" y="62"/>
                  <a:pt x="162" y="61"/>
                  <a:pt x="163" y="59"/>
                </a:cubicBezTo>
                <a:cubicBezTo>
                  <a:pt x="165" y="58"/>
                  <a:pt x="165" y="55"/>
                  <a:pt x="165" y="52"/>
                </a:cubicBezTo>
                <a:close/>
                <a:moveTo>
                  <a:pt x="204" y="40"/>
                </a:moveTo>
                <a:cubicBezTo>
                  <a:pt x="197" y="64"/>
                  <a:pt x="197" y="64"/>
                  <a:pt x="197" y="64"/>
                </a:cubicBezTo>
                <a:cubicBezTo>
                  <a:pt x="193" y="64"/>
                  <a:pt x="193" y="64"/>
                  <a:pt x="193" y="64"/>
                </a:cubicBezTo>
                <a:cubicBezTo>
                  <a:pt x="188" y="47"/>
                  <a:pt x="188" y="47"/>
                  <a:pt x="188" y="47"/>
                </a:cubicBezTo>
                <a:cubicBezTo>
                  <a:pt x="188" y="47"/>
                  <a:pt x="188" y="46"/>
                  <a:pt x="188" y="45"/>
                </a:cubicBezTo>
                <a:cubicBezTo>
                  <a:pt x="188" y="45"/>
                  <a:pt x="188" y="45"/>
                  <a:pt x="188" y="45"/>
                </a:cubicBezTo>
                <a:cubicBezTo>
                  <a:pt x="188" y="46"/>
                  <a:pt x="187" y="46"/>
                  <a:pt x="187" y="47"/>
                </a:cubicBezTo>
                <a:cubicBezTo>
                  <a:pt x="182" y="64"/>
                  <a:pt x="182" y="64"/>
                  <a:pt x="182" y="64"/>
                </a:cubicBezTo>
                <a:cubicBezTo>
                  <a:pt x="178" y="64"/>
                  <a:pt x="178" y="64"/>
                  <a:pt x="178" y="64"/>
                </a:cubicBezTo>
                <a:cubicBezTo>
                  <a:pt x="171" y="40"/>
                  <a:pt x="171" y="40"/>
                  <a:pt x="171" y="40"/>
                </a:cubicBezTo>
                <a:cubicBezTo>
                  <a:pt x="175" y="40"/>
                  <a:pt x="175" y="40"/>
                  <a:pt x="175" y="40"/>
                </a:cubicBezTo>
                <a:cubicBezTo>
                  <a:pt x="180" y="58"/>
                  <a:pt x="180" y="58"/>
                  <a:pt x="180" y="58"/>
                </a:cubicBezTo>
                <a:cubicBezTo>
                  <a:pt x="180" y="59"/>
                  <a:pt x="180" y="60"/>
                  <a:pt x="180" y="61"/>
                </a:cubicBezTo>
                <a:cubicBezTo>
                  <a:pt x="180" y="61"/>
                  <a:pt x="180" y="61"/>
                  <a:pt x="180" y="61"/>
                </a:cubicBezTo>
                <a:cubicBezTo>
                  <a:pt x="180" y="60"/>
                  <a:pt x="180" y="59"/>
                  <a:pt x="181" y="58"/>
                </a:cubicBezTo>
                <a:cubicBezTo>
                  <a:pt x="186" y="40"/>
                  <a:pt x="186" y="40"/>
                  <a:pt x="186" y="40"/>
                </a:cubicBezTo>
                <a:cubicBezTo>
                  <a:pt x="190" y="40"/>
                  <a:pt x="190" y="40"/>
                  <a:pt x="190" y="40"/>
                </a:cubicBezTo>
                <a:cubicBezTo>
                  <a:pt x="195" y="58"/>
                  <a:pt x="195" y="58"/>
                  <a:pt x="195" y="58"/>
                </a:cubicBezTo>
                <a:cubicBezTo>
                  <a:pt x="195" y="59"/>
                  <a:pt x="195" y="60"/>
                  <a:pt x="195" y="61"/>
                </a:cubicBezTo>
                <a:cubicBezTo>
                  <a:pt x="195" y="61"/>
                  <a:pt x="195" y="61"/>
                  <a:pt x="195" y="61"/>
                </a:cubicBezTo>
                <a:cubicBezTo>
                  <a:pt x="195" y="60"/>
                  <a:pt x="195" y="59"/>
                  <a:pt x="196" y="58"/>
                </a:cubicBezTo>
                <a:cubicBezTo>
                  <a:pt x="200" y="40"/>
                  <a:pt x="200" y="40"/>
                  <a:pt x="200" y="40"/>
                </a:cubicBezTo>
                <a:lnTo>
                  <a:pt x="204" y="40"/>
                </a:lnTo>
                <a:close/>
                <a:moveTo>
                  <a:pt x="227" y="53"/>
                </a:moveTo>
                <a:cubicBezTo>
                  <a:pt x="210" y="53"/>
                  <a:pt x="210" y="53"/>
                  <a:pt x="210" y="53"/>
                </a:cubicBezTo>
                <a:cubicBezTo>
                  <a:pt x="210" y="56"/>
                  <a:pt x="210" y="58"/>
                  <a:pt x="212" y="60"/>
                </a:cubicBezTo>
                <a:cubicBezTo>
                  <a:pt x="213" y="61"/>
                  <a:pt x="215" y="62"/>
                  <a:pt x="217" y="62"/>
                </a:cubicBezTo>
                <a:cubicBezTo>
                  <a:pt x="220" y="62"/>
                  <a:pt x="223" y="61"/>
                  <a:pt x="225" y="59"/>
                </a:cubicBezTo>
                <a:cubicBezTo>
                  <a:pt x="225" y="63"/>
                  <a:pt x="225" y="63"/>
                  <a:pt x="225" y="63"/>
                </a:cubicBezTo>
                <a:cubicBezTo>
                  <a:pt x="223" y="64"/>
                  <a:pt x="220" y="65"/>
                  <a:pt x="216" y="65"/>
                </a:cubicBezTo>
                <a:cubicBezTo>
                  <a:pt x="213" y="65"/>
                  <a:pt x="210" y="64"/>
                  <a:pt x="208" y="62"/>
                </a:cubicBezTo>
                <a:cubicBezTo>
                  <a:pt x="207" y="59"/>
                  <a:pt x="206" y="56"/>
                  <a:pt x="206" y="52"/>
                </a:cubicBezTo>
                <a:cubicBezTo>
                  <a:pt x="206" y="50"/>
                  <a:pt x="206" y="48"/>
                  <a:pt x="207" y="46"/>
                </a:cubicBezTo>
                <a:cubicBezTo>
                  <a:pt x="208" y="44"/>
                  <a:pt x="209" y="42"/>
                  <a:pt x="211" y="41"/>
                </a:cubicBezTo>
                <a:cubicBezTo>
                  <a:pt x="213" y="40"/>
                  <a:pt x="215" y="40"/>
                  <a:pt x="217" y="40"/>
                </a:cubicBezTo>
                <a:cubicBezTo>
                  <a:pt x="220" y="40"/>
                  <a:pt x="222" y="41"/>
                  <a:pt x="224" y="43"/>
                </a:cubicBezTo>
                <a:cubicBezTo>
                  <a:pt x="226" y="45"/>
                  <a:pt x="227" y="48"/>
                  <a:pt x="227" y="51"/>
                </a:cubicBezTo>
                <a:lnTo>
                  <a:pt x="227" y="53"/>
                </a:lnTo>
                <a:close/>
                <a:moveTo>
                  <a:pt x="223" y="50"/>
                </a:moveTo>
                <a:cubicBezTo>
                  <a:pt x="223" y="48"/>
                  <a:pt x="222" y="46"/>
                  <a:pt x="221" y="45"/>
                </a:cubicBezTo>
                <a:cubicBezTo>
                  <a:pt x="220" y="44"/>
                  <a:pt x="218" y="43"/>
                  <a:pt x="217" y="43"/>
                </a:cubicBezTo>
                <a:cubicBezTo>
                  <a:pt x="215" y="43"/>
                  <a:pt x="213" y="44"/>
                  <a:pt x="212" y="45"/>
                </a:cubicBezTo>
                <a:cubicBezTo>
                  <a:pt x="211" y="46"/>
                  <a:pt x="210" y="48"/>
                  <a:pt x="210" y="50"/>
                </a:cubicBezTo>
                <a:lnTo>
                  <a:pt x="223" y="50"/>
                </a:lnTo>
                <a:close/>
                <a:moveTo>
                  <a:pt x="243" y="44"/>
                </a:moveTo>
                <a:cubicBezTo>
                  <a:pt x="243" y="44"/>
                  <a:pt x="242" y="44"/>
                  <a:pt x="240" y="44"/>
                </a:cubicBezTo>
                <a:cubicBezTo>
                  <a:pt x="239" y="44"/>
                  <a:pt x="237" y="44"/>
                  <a:pt x="236" y="46"/>
                </a:cubicBezTo>
                <a:cubicBezTo>
                  <a:pt x="235" y="48"/>
                  <a:pt x="235" y="50"/>
                  <a:pt x="235" y="52"/>
                </a:cubicBezTo>
                <a:cubicBezTo>
                  <a:pt x="235" y="64"/>
                  <a:pt x="235" y="64"/>
                  <a:pt x="235" y="64"/>
                </a:cubicBezTo>
                <a:cubicBezTo>
                  <a:pt x="231" y="64"/>
                  <a:pt x="231" y="64"/>
                  <a:pt x="231" y="64"/>
                </a:cubicBezTo>
                <a:cubicBezTo>
                  <a:pt x="231" y="40"/>
                  <a:pt x="231" y="40"/>
                  <a:pt x="231" y="40"/>
                </a:cubicBezTo>
                <a:cubicBezTo>
                  <a:pt x="235" y="40"/>
                  <a:pt x="235" y="40"/>
                  <a:pt x="235" y="40"/>
                </a:cubicBezTo>
                <a:cubicBezTo>
                  <a:pt x="235" y="45"/>
                  <a:pt x="235" y="45"/>
                  <a:pt x="235" y="45"/>
                </a:cubicBezTo>
                <a:cubicBezTo>
                  <a:pt x="235" y="45"/>
                  <a:pt x="235" y="45"/>
                  <a:pt x="235" y="45"/>
                </a:cubicBezTo>
                <a:cubicBezTo>
                  <a:pt x="235" y="44"/>
                  <a:pt x="236" y="42"/>
                  <a:pt x="237" y="41"/>
                </a:cubicBezTo>
                <a:cubicBezTo>
                  <a:pt x="238" y="40"/>
                  <a:pt x="240" y="40"/>
                  <a:pt x="241" y="40"/>
                </a:cubicBezTo>
                <a:cubicBezTo>
                  <a:pt x="242" y="40"/>
                  <a:pt x="243" y="40"/>
                  <a:pt x="243" y="40"/>
                </a:cubicBezTo>
                <a:lnTo>
                  <a:pt x="243" y="44"/>
                </a:lnTo>
                <a:close/>
                <a:moveTo>
                  <a:pt x="267" y="41"/>
                </a:moveTo>
                <a:cubicBezTo>
                  <a:pt x="267" y="44"/>
                  <a:pt x="266" y="47"/>
                  <a:pt x="264" y="49"/>
                </a:cubicBezTo>
                <a:cubicBezTo>
                  <a:pt x="262" y="51"/>
                  <a:pt x="259" y="52"/>
                  <a:pt x="255" y="52"/>
                </a:cubicBezTo>
                <a:cubicBezTo>
                  <a:pt x="251" y="52"/>
                  <a:pt x="251" y="52"/>
                  <a:pt x="251" y="52"/>
                </a:cubicBezTo>
                <a:cubicBezTo>
                  <a:pt x="251" y="64"/>
                  <a:pt x="251" y="64"/>
                  <a:pt x="251" y="64"/>
                </a:cubicBezTo>
                <a:cubicBezTo>
                  <a:pt x="247" y="64"/>
                  <a:pt x="247" y="64"/>
                  <a:pt x="247" y="64"/>
                </a:cubicBezTo>
                <a:cubicBezTo>
                  <a:pt x="247" y="31"/>
                  <a:pt x="247" y="31"/>
                  <a:pt x="247" y="31"/>
                </a:cubicBezTo>
                <a:cubicBezTo>
                  <a:pt x="256" y="31"/>
                  <a:pt x="256" y="31"/>
                  <a:pt x="256" y="31"/>
                </a:cubicBezTo>
                <a:cubicBezTo>
                  <a:pt x="260" y="31"/>
                  <a:pt x="262" y="32"/>
                  <a:pt x="264" y="33"/>
                </a:cubicBezTo>
                <a:cubicBezTo>
                  <a:pt x="266" y="35"/>
                  <a:pt x="267" y="38"/>
                  <a:pt x="267" y="41"/>
                </a:cubicBezTo>
                <a:close/>
                <a:moveTo>
                  <a:pt x="263" y="41"/>
                </a:moveTo>
                <a:cubicBezTo>
                  <a:pt x="263" y="37"/>
                  <a:pt x="261" y="34"/>
                  <a:pt x="255" y="34"/>
                </a:cubicBezTo>
                <a:cubicBezTo>
                  <a:pt x="251" y="34"/>
                  <a:pt x="251" y="34"/>
                  <a:pt x="251" y="34"/>
                </a:cubicBezTo>
                <a:cubicBezTo>
                  <a:pt x="251" y="48"/>
                  <a:pt x="251" y="48"/>
                  <a:pt x="251" y="48"/>
                </a:cubicBezTo>
                <a:cubicBezTo>
                  <a:pt x="255" y="48"/>
                  <a:pt x="255" y="48"/>
                  <a:pt x="255" y="48"/>
                </a:cubicBezTo>
                <a:cubicBezTo>
                  <a:pt x="258" y="48"/>
                  <a:pt x="260" y="48"/>
                  <a:pt x="261" y="46"/>
                </a:cubicBezTo>
                <a:cubicBezTo>
                  <a:pt x="262" y="45"/>
                  <a:pt x="263" y="43"/>
                  <a:pt x="263" y="41"/>
                </a:cubicBezTo>
                <a:close/>
                <a:moveTo>
                  <a:pt x="292" y="52"/>
                </a:moveTo>
                <a:cubicBezTo>
                  <a:pt x="292" y="56"/>
                  <a:pt x="291" y="59"/>
                  <a:pt x="289" y="61"/>
                </a:cubicBezTo>
                <a:cubicBezTo>
                  <a:pt x="286" y="64"/>
                  <a:pt x="284" y="65"/>
                  <a:pt x="280" y="65"/>
                </a:cubicBezTo>
                <a:cubicBezTo>
                  <a:pt x="276" y="65"/>
                  <a:pt x="274" y="64"/>
                  <a:pt x="271" y="62"/>
                </a:cubicBezTo>
                <a:cubicBezTo>
                  <a:pt x="269" y="59"/>
                  <a:pt x="268" y="56"/>
                  <a:pt x="268" y="53"/>
                </a:cubicBezTo>
                <a:cubicBezTo>
                  <a:pt x="268" y="49"/>
                  <a:pt x="269" y="46"/>
                  <a:pt x="271" y="43"/>
                </a:cubicBezTo>
                <a:cubicBezTo>
                  <a:pt x="274" y="41"/>
                  <a:pt x="277" y="40"/>
                  <a:pt x="280" y="40"/>
                </a:cubicBezTo>
                <a:cubicBezTo>
                  <a:pt x="284" y="40"/>
                  <a:pt x="287" y="41"/>
                  <a:pt x="289" y="43"/>
                </a:cubicBezTo>
                <a:cubicBezTo>
                  <a:pt x="291" y="45"/>
                  <a:pt x="292" y="48"/>
                  <a:pt x="292" y="52"/>
                </a:cubicBezTo>
                <a:close/>
                <a:moveTo>
                  <a:pt x="288" y="52"/>
                </a:moveTo>
                <a:cubicBezTo>
                  <a:pt x="288" y="49"/>
                  <a:pt x="287" y="47"/>
                  <a:pt x="286" y="45"/>
                </a:cubicBezTo>
                <a:cubicBezTo>
                  <a:pt x="285" y="44"/>
                  <a:pt x="283" y="43"/>
                  <a:pt x="280" y="43"/>
                </a:cubicBezTo>
                <a:cubicBezTo>
                  <a:pt x="278" y="43"/>
                  <a:pt x="276" y="44"/>
                  <a:pt x="274" y="46"/>
                </a:cubicBezTo>
                <a:cubicBezTo>
                  <a:pt x="273" y="47"/>
                  <a:pt x="272" y="50"/>
                  <a:pt x="272" y="53"/>
                </a:cubicBezTo>
                <a:cubicBezTo>
                  <a:pt x="272" y="55"/>
                  <a:pt x="273" y="58"/>
                  <a:pt x="274" y="59"/>
                </a:cubicBezTo>
                <a:cubicBezTo>
                  <a:pt x="276" y="61"/>
                  <a:pt x="278" y="62"/>
                  <a:pt x="280" y="62"/>
                </a:cubicBezTo>
                <a:cubicBezTo>
                  <a:pt x="283" y="62"/>
                  <a:pt x="285" y="61"/>
                  <a:pt x="286" y="59"/>
                </a:cubicBezTo>
                <a:cubicBezTo>
                  <a:pt x="287" y="58"/>
                  <a:pt x="288" y="55"/>
                  <a:pt x="288" y="52"/>
                </a:cubicBezTo>
                <a:close/>
                <a:moveTo>
                  <a:pt x="301" y="32"/>
                </a:moveTo>
                <a:cubicBezTo>
                  <a:pt x="301" y="33"/>
                  <a:pt x="301" y="33"/>
                  <a:pt x="300" y="34"/>
                </a:cubicBezTo>
                <a:cubicBezTo>
                  <a:pt x="300" y="34"/>
                  <a:pt x="299" y="34"/>
                  <a:pt x="298" y="34"/>
                </a:cubicBezTo>
                <a:cubicBezTo>
                  <a:pt x="298" y="34"/>
                  <a:pt x="297" y="34"/>
                  <a:pt x="297" y="34"/>
                </a:cubicBezTo>
                <a:cubicBezTo>
                  <a:pt x="296" y="33"/>
                  <a:pt x="296" y="33"/>
                  <a:pt x="296" y="32"/>
                </a:cubicBezTo>
                <a:cubicBezTo>
                  <a:pt x="296" y="31"/>
                  <a:pt x="296" y="31"/>
                  <a:pt x="297" y="30"/>
                </a:cubicBezTo>
                <a:cubicBezTo>
                  <a:pt x="297" y="30"/>
                  <a:pt x="298" y="29"/>
                  <a:pt x="298" y="29"/>
                </a:cubicBezTo>
                <a:cubicBezTo>
                  <a:pt x="299" y="29"/>
                  <a:pt x="300" y="30"/>
                  <a:pt x="300" y="30"/>
                </a:cubicBezTo>
                <a:cubicBezTo>
                  <a:pt x="301" y="31"/>
                  <a:pt x="301" y="31"/>
                  <a:pt x="301" y="32"/>
                </a:cubicBezTo>
                <a:close/>
                <a:moveTo>
                  <a:pt x="300" y="64"/>
                </a:moveTo>
                <a:cubicBezTo>
                  <a:pt x="297" y="64"/>
                  <a:pt x="297" y="64"/>
                  <a:pt x="297" y="64"/>
                </a:cubicBezTo>
                <a:cubicBezTo>
                  <a:pt x="297" y="40"/>
                  <a:pt x="297" y="40"/>
                  <a:pt x="297" y="40"/>
                </a:cubicBezTo>
                <a:cubicBezTo>
                  <a:pt x="300" y="40"/>
                  <a:pt x="300" y="40"/>
                  <a:pt x="300" y="40"/>
                </a:cubicBezTo>
                <a:lnTo>
                  <a:pt x="300" y="64"/>
                </a:lnTo>
                <a:close/>
                <a:moveTo>
                  <a:pt x="327" y="64"/>
                </a:moveTo>
                <a:cubicBezTo>
                  <a:pt x="323" y="64"/>
                  <a:pt x="323" y="64"/>
                  <a:pt x="323" y="64"/>
                </a:cubicBezTo>
                <a:cubicBezTo>
                  <a:pt x="323" y="51"/>
                  <a:pt x="323" y="51"/>
                  <a:pt x="323" y="51"/>
                </a:cubicBezTo>
                <a:cubicBezTo>
                  <a:pt x="323" y="46"/>
                  <a:pt x="321" y="43"/>
                  <a:pt x="317" y="43"/>
                </a:cubicBezTo>
                <a:cubicBezTo>
                  <a:pt x="315" y="43"/>
                  <a:pt x="314" y="44"/>
                  <a:pt x="313" y="45"/>
                </a:cubicBezTo>
                <a:cubicBezTo>
                  <a:pt x="311" y="47"/>
                  <a:pt x="311" y="48"/>
                  <a:pt x="311" y="51"/>
                </a:cubicBezTo>
                <a:cubicBezTo>
                  <a:pt x="311" y="64"/>
                  <a:pt x="311" y="64"/>
                  <a:pt x="311" y="64"/>
                </a:cubicBezTo>
                <a:cubicBezTo>
                  <a:pt x="307" y="64"/>
                  <a:pt x="307" y="64"/>
                  <a:pt x="307" y="64"/>
                </a:cubicBezTo>
                <a:cubicBezTo>
                  <a:pt x="307" y="40"/>
                  <a:pt x="307" y="40"/>
                  <a:pt x="307" y="40"/>
                </a:cubicBezTo>
                <a:cubicBezTo>
                  <a:pt x="311" y="40"/>
                  <a:pt x="311" y="40"/>
                  <a:pt x="311" y="40"/>
                </a:cubicBezTo>
                <a:cubicBezTo>
                  <a:pt x="311" y="44"/>
                  <a:pt x="311" y="44"/>
                  <a:pt x="311" y="44"/>
                </a:cubicBezTo>
                <a:cubicBezTo>
                  <a:pt x="311" y="44"/>
                  <a:pt x="311" y="44"/>
                  <a:pt x="311" y="44"/>
                </a:cubicBezTo>
                <a:cubicBezTo>
                  <a:pt x="313" y="41"/>
                  <a:pt x="315" y="40"/>
                  <a:pt x="319" y="40"/>
                </a:cubicBezTo>
                <a:cubicBezTo>
                  <a:pt x="321" y="40"/>
                  <a:pt x="323" y="41"/>
                  <a:pt x="325" y="42"/>
                </a:cubicBezTo>
                <a:cubicBezTo>
                  <a:pt x="326" y="44"/>
                  <a:pt x="327" y="47"/>
                  <a:pt x="327" y="50"/>
                </a:cubicBezTo>
                <a:lnTo>
                  <a:pt x="327" y="64"/>
                </a:lnTo>
                <a:close/>
                <a:moveTo>
                  <a:pt x="344" y="64"/>
                </a:moveTo>
                <a:cubicBezTo>
                  <a:pt x="343" y="65"/>
                  <a:pt x="342" y="65"/>
                  <a:pt x="340" y="65"/>
                </a:cubicBezTo>
                <a:cubicBezTo>
                  <a:pt x="336" y="65"/>
                  <a:pt x="334" y="63"/>
                  <a:pt x="334" y="58"/>
                </a:cubicBezTo>
                <a:cubicBezTo>
                  <a:pt x="334" y="44"/>
                  <a:pt x="334" y="44"/>
                  <a:pt x="334" y="44"/>
                </a:cubicBezTo>
                <a:cubicBezTo>
                  <a:pt x="330" y="44"/>
                  <a:pt x="330" y="44"/>
                  <a:pt x="330" y="44"/>
                </a:cubicBezTo>
                <a:cubicBezTo>
                  <a:pt x="330" y="40"/>
                  <a:pt x="330" y="40"/>
                  <a:pt x="330" y="40"/>
                </a:cubicBezTo>
                <a:cubicBezTo>
                  <a:pt x="334" y="40"/>
                  <a:pt x="334" y="40"/>
                  <a:pt x="334" y="40"/>
                </a:cubicBezTo>
                <a:cubicBezTo>
                  <a:pt x="334" y="35"/>
                  <a:pt x="334" y="35"/>
                  <a:pt x="334" y="35"/>
                </a:cubicBezTo>
                <a:cubicBezTo>
                  <a:pt x="338" y="33"/>
                  <a:pt x="338" y="33"/>
                  <a:pt x="338" y="33"/>
                </a:cubicBezTo>
                <a:cubicBezTo>
                  <a:pt x="338" y="40"/>
                  <a:pt x="338" y="40"/>
                  <a:pt x="338" y="40"/>
                </a:cubicBezTo>
                <a:cubicBezTo>
                  <a:pt x="344" y="40"/>
                  <a:pt x="344" y="40"/>
                  <a:pt x="344" y="40"/>
                </a:cubicBezTo>
                <a:cubicBezTo>
                  <a:pt x="344" y="44"/>
                  <a:pt x="344" y="44"/>
                  <a:pt x="344" y="44"/>
                </a:cubicBezTo>
                <a:cubicBezTo>
                  <a:pt x="338" y="44"/>
                  <a:pt x="338" y="44"/>
                  <a:pt x="338" y="44"/>
                </a:cubicBezTo>
                <a:cubicBezTo>
                  <a:pt x="338" y="57"/>
                  <a:pt x="338" y="57"/>
                  <a:pt x="338" y="57"/>
                </a:cubicBezTo>
                <a:cubicBezTo>
                  <a:pt x="338" y="59"/>
                  <a:pt x="338" y="60"/>
                  <a:pt x="339" y="61"/>
                </a:cubicBezTo>
                <a:cubicBezTo>
                  <a:pt x="339" y="61"/>
                  <a:pt x="340" y="62"/>
                  <a:pt x="341" y="62"/>
                </a:cubicBezTo>
                <a:cubicBezTo>
                  <a:pt x="342" y="62"/>
                  <a:pt x="343" y="61"/>
                  <a:pt x="344" y="61"/>
                </a:cubicBezTo>
                <a:lnTo>
                  <a:pt x="344" y="64"/>
                </a:lnTo>
                <a:close/>
                <a:moveTo>
                  <a:pt x="32" y="38"/>
                </a:moveTo>
                <a:cubicBezTo>
                  <a:pt x="32" y="39"/>
                  <a:pt x="33" y="40"/>
                  <a:pt x="33" y="41"/>
                </a:cubicBezTo>
                <a:cubicBezTo>
                  <a:pt x="33" y="42"/>
                  <a:pt x="32" y="43"/>
                  <a:pt x="32" y="43"/>
                </a:cubicBezTo>
                <a:cubicBezTo>
                  <a:pt x="32" y="44"/>
                  <a:pt x="32" y="45"/>
                  <a:pt x="31" y="45"/>
                </a:cubicBezTo>
                <a:cubicBezTo>
                  <a:pt x="30" y="46"/>
                  <a:pt x="30" y="46"/>
                  <a:pt x="29" y="47"/>
                </a:cubicBezTo>
                <a:cubicBezTo>
                  <a:pt x="28" y="47"/>
                  <a:pt x="27" y="47"/>
                  <a:pt x="26" y="47"/>
                </a:cubicBezTo>
                <a:cubicBezTo>
                  <a:pt x="23" y="47"/>
                  <a:pt x="23" y="47"/>
                  <a:pt x="23" y="47"/>
                </a:cubicBezTo>
                <a:cubicBezTo>
                  <a:pt x="23" y="47"/>
                  <a:pt x="23" y="47"/>
                  <a:pt x="23" y="47"/>
                </a:cubicBezTo>
                <a:cubicBezTo>
                  <a:pt x="23" y="35"/>
                  <a:pt x="23" y="35"/>
                  <a:pt x="23" y="35"/>
                </a:cubicBezTo>
                <a:cubicBezTo>
                  <a:pt x="26" y="35"/>
                  <a:pt x="26" y="35"/>
                  <a:pt x="26" y="35"/>
                </a:cubicBezTo>
                <a:cubicBezTo>
                  <a:pt x="27" y="35"/>
                  <a:pt x="28" y="35"/>
                  <a:pt x="29" y="35"/>
                </a:cubicBezTo>
                <a:cubicBezTo>
                  <a:pt x="30" y="35"/>
                  <a:pt x="30" y="35"/>
                  <a:pt x="31" y="36"/>
                </a:cubicBezTo>
                <a:cubicBezTo>
                  <a:pt x="32" y="36"/>
                  <a:pt x="32" y="37"/>
                  <a:pt x="32" y="38"/>
                </a:cubicBezTo>
                <a:close/>
                <a:moveTo>
                  <a:pt x="56" y="0"/>
                </a:moveTo>
                <a:cubicBezTo>
                  <a:pt x="56" y="96"/>
                  <a:pt x="56" y="96"/>
                  <a:pt x="56" y="96"/>
                </a:cubicBezTo>
                <a:cubicBezTo>
                  <a:pt x="0" y="83"/>
                  <a:pt x="0" y="83"/>
                  <a:pt x="0" y="83"/>
                </a:cubicBezTo>
                <a:cubicBezTo>
                  <a:pt x="0" y="13"/>
                  <a:pt x="0" y="13"/>
                  <a:pt x="0" y="13"/>
                </a:cubicBezTo>
                <a:lnTo>
                  <a:pt x="56" y="0"/>
                </a:lnTo>
                <a:close/>
                <a:moveTo>
                  <a:pt x="41" y="40"/>
                </a:moveTo>
                <a:cubicBezTo>
                  <a:pt x="41" y="38"/>
                  <a:pt x="41" y="36"/>
                  <a:pt x="40" y="34"/>
                </a:cubicBezTo>
                <a:cubicBezTo>
                  <a:pt x="40" y="33"/>
                  <a:pt x="39" y="31"/>
                  <a:pt x="38" y="30"/>
                </a:cubicBezTo>
                <a:cubicBezTo>
                  <a:pt x="37" y="29"/>
                  <a:pt x="35" y="29"/>
                  <a:pt x="33" y="28"/>
                </a:cubicBezTo>
                <a:cubicBezTo>
                  <a:pt x="32" y="28"/>
                  <a:pt x="30" y="28"/>
                  <a:pt x="28" y="28"/>
                </a:cubicBezTo>
                <a:cubicBezTo>
                  <a:pt x="16" y="28"/>
                  <a:pt x="16" y="28"/>
                  <a:pt x="16" y="28"/>
                </a:cubicBezTo>
                <a:cubicBezTo>
                  <a:pt x="16" y="67"/>
                  <a:pt x="16" y="67"/>
                  <a:pt x="16" y="67"/>
                </a:cubicBezTo>
                <a:cubicBezTo>
                  <a:pt x="23" y="68"/>
                  <a:pt x="23" y="68"/>
                  <a:pt x="23" y="68"/>
                </a:cubicBezTo>
                <a:cubicBezTo>
                  <a:pt x="23" y="54"/>
                  <a:pt x="23" y="54"/>
                  <a:pt x="23" y="54"/>
                </a:cubicBezTo>
                <a:cubicBezTo>
                  <a:pt x="27" y="54"/>
                  <a:pt x="27" y="54"/>
                  <a:pt x="27" y="54"/>
                </a:cubicBezTo>
                <a:cubicBezTo>
                  <a:pt x="28" y="54"/>
                  <a:pt x="29" y="54"/>
                  <a:pt x="30" y="54"/>
                </a:cubicBezTo>
                <a:cubicBezTo>
                  <a:pt x="31" y="53"/>
                  <a:pt x="32" y="53"/>
                  <a:pt x="33" y="53"/>
                </a:cubicBezTo>
                <a:cubicBezTo>
                  <a:pt x="34" y="53"/>
                  <a:pt x="34" y="52"/>
                  <a:pt x="35" y="52"/>
                </a:cubicBezTo>
                <a:cubicBezTo>
                  <a:pt x="36" y="51"/>
                  <a:pt x="37" y="51"/>
                  <a:pt x="37" y="50"/>
                </a:cubicBezTo>
                <a:cubicBezTo>
                  <a:pt x="38" y="49"/>
                  <a:pt x="39" y="49"/>
                  <a:pt x="39" y="48"/>
                </a:cubicBezTo>
                <a:cubicBezTo>
                  <a:pt x="39" y="47"/>
                  <a:pt x="40" y="46"/>
                  <a:pt x="40" y="46"/>
                </a:cubicBezTo>
                <a:cubicBezTo>
                  <a:pt x="41" y="45"/>
                  <a:pt x="41" y="44"/>
                  <a:pt x="41" y="43"/>
                </a:cubicBezTo>
                <a:cubicBezTo>
                  <a:pt x="41" y="42"/>
                  <a:pt x="41" y="41"/>
                  <a:pt x="41" y="40"/>
                </a:cubicBezTo>
                <a:close/>
                <a:moveTo>
                  <a:pt x="96" y="16"/>
                </a:moveTo>
                <a:cubicBezTo>
                  <a:pt x="96" y="80"/>
                  <a:pt x="96" y="80"/>
                  <a:pt x="96" y="80"/>
                </a:cubicBezTo>
                <a:cubicBezTo>
                  <a:pt x="96" y="81"/>
                  <a:pt x="93" y="84"/>
                  <a:pt x="92" y="84"/>
                </a:cubicBezTo>
                <a:cubicBezTo>
                  <a:pt x="60" y="84"/>
                  <a:pt x="60" y="84"/>
                  <a:pt x="60" y="84"/>
                </a:cubicBezTo>
                <a:cubicBezTo>
                  <a:pt x="60" y="76"/>
                  <a:pt x="60" y="76"/>
                  <a:pt x="60" y="76"/>
                </a:cubicBezTo>
                <a:cubicBezTo>
                  <a:pt x="84" y="76"/>
                  <a:pt x="84" y="76"/>
                  <a:pt x="84" y="76"/>
                </a:cubicBezTo>
                <a:cubicBezTo>
                  <a:pt x="84" y="72"/>
                  <a:pt x="84" y="72"/>
                  <a:pt x="84" y="72"/>
                </a:cubicBezTo>
                <a:cubicBezTo>
                  <a:pt x="60" y="72"/>
                  <a:pt x="60" y="72"/>
                  <a:pt x="60" y="72"/>
                </a:cubicBezTo>
                <a:cubicBezTo>
                  <a:pt x="60" y="64"/>
                  <a:pt x="60" y="64"/>
                  <a:pt x="60" y="64"/>
                </a:cubicBezTo>
                <a:cubicBezTo>
                  <a:pt x="84" y="64"/>
                  <a:pt x="84" y="64"/>
                  <a:pt x="84" y="64"/>
                </a:cubicBezTo>
                <a:cubicBezTo>
                  <a:pt x="84" y="60"/>
                  <a:pt x="84" y="60"/>
                  <a:pt x="84" y="60"/>
                </a:cubicBezTo>
                <a:cubicBezTo>
                  <a:pt x="60" y="60"/>
                  <a:pt x="60" y="60"/>
                  <a:pt x="60" y="60"/>
                </a:cubicBezTo>
                <a:cubicBezTo>
                  <a:pt x="60" y="12"/>
                  <a:pt x="60" y="12"/>
                  <a:pt x="60" y="12"/>
                </a:cubicBezTo>
                <a:cubicBezTo>
                  <a:pt x="92" y="12"/>
                  <a:pt x="92" y="12"/>
                  <a:pt x="92" y="12"/>
                </a:cubicBezTo>
                <a:cubicBezTo>
                  <a:pt x="93" y="12"/>
                  <a:pt x="96" y="14"/>
                  <a:pt x="96" y="16"/>
                </a:cubicBezTo>
                <a:close/>
                <a:moveTo>
                  <a:pt x="79" y="40"/>
                </a:moveTo>
                <a:cubicBezTo>
                  <a:pt x="68" y="40"/>
                  <a:pt x="68" y="40"/>
                  <a:pt x="68" y="40"/>
                </a:cubicBezTo>
                <a:cubicBezTo>
                  <a:pt x="67" y="28"/>
                  <a:pt x="67" y="28"/>
                  <a:pt x="67" y="28"/>
                </a:cubicBezTo>
                <a:cubicBezTo>
                  <a:pt x="65" y="28"/>
                  <a:pt x="62" y="28"/>
                  <a:pt x="60" y="29"/>
                </a:cubicBezTo>
                <a:cubicBezTo>
                  <a:pt x="60" y="50"/>
                  <a:pt x="60" y="50"/>
                  <a:pt x="60" y="50"/>
                </a:cubicBezTo>
                <a:cubicBezTo>
                  <a:pt x="62" y="51"/>
                  <a:pt x="64" y="52"/>
                  <a:pt x="66" y="52"/>
                </a:cubicBezTo>
                <a:cubicBezTo>
                  <a:pt x="73" y="52"/>
                  <a:pt x="79" y="46"/>
                  <a:pt x="79" y="40"/>
                </a:cubicBezTo>
                <a:close/>
                <a:moveTo>
                  <a:pt x="84" y="36"/>
                </a:moveTo>
                <a:cubicBezTo>
                  <a:pt x="84" y="29"/>
                  <a:pt x="78" y="24"/>
                  <a:pt x="72" y="24"/>
                </a:cubicBezTo>
                <a:cubicBezTo>
                  <a:pt x="72" y="36"/>
                  <a:pt x="72" y="36"/>
                  <a:pt x="72" y="36"/>
                </a:cubicBezTo>
                <a:lnTo>
                  <a:pt x="84"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76" name="Group 53"/>
          <p:cNvGrpSpPr>
            <a:grpSpLocks noChangeAspect="1"/>
          </p:cNvGrpSpPr>
          <p:nvPr/>
        </p:nvGrpSpPr>
        <p:grpSpPr bwMode="auto">
          <a:xfrm>
            <a:off x="2295680" y="4427438"/>
            <a:ext cx="940111" cy="359526"/>
            <a:chOff x="3453" y="2013"/>
            <a:chExt cx="774" cy="296"/>
          </a:xfrm>
        </p:grpSpPr>
        <p:sp>
          <p:nvSpPr>
            <p:cNvPr id="578" name="Freeform 54"/>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9" name="Freeform 55"/>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0" name="Freeform 56"/>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1" name="Freeform 57"/>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2" name="Freeform 58"/>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3" name="Freeform 59"/>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4" name="Freeform 60"/>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5" name="Freeform 61"/>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6" name="Freeform 62"/>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7" name="Freeform 63"/>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8" name="Freeform 64"/>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9" name="Freeform 65"/>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0" name="Freeform 66"/>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1" name="Freeform 67"/>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2" name="Freeform 68"/>
            <p:cNvSpPr>
              <a:spLocks/>
            </p:cNvSpPr>
            <p:nvPr/>
          </p:nvSpPr>
          <p:spPr bwMode="auto">
            <a:xfrm>
              <a:off x="3634" y="2064"/>
              <a:ext cx="105" cy="194"/>
            </a:xfrm>
            <a:custGeom>
              <a:avLst/>
              <a:gdLst>
                <a:gd name="T0" fmla="*/ 40 w 44"/>
                <a:gd name="T1" fmla="*/ 0 h 80"/>
                <a:gd name="T2" fmla="*/ 0 w 44"/>
                <a:gd name="T3" fmla="*/ 0 h 80"/>
                <a:gd name="T4" fmla="*/ 0 w 44"/>
                <a:gd name="T5" fmla="*/ 12 h 80"/>
                <a:gd name="T6" fmla="*/ 24 w 44"/>
                <a:gd name="T7" fmla="*/ 12 h 80"/>
                <a:gd name="T8" fmla="*/ 32 w 44"/>
                <a:gd name="T9" fmla="*/ 12 h 80"/>
                <a:gd name="T10" fmla="*/ 32 w 44"/>
                <a:gd name="T11" fmla="*/ 20 h 80"/>
                <a:gd name="T12" fmla="*/ 32 w 44"/>
                <a:gd name="T13" fmla="*/ 32 h 80"/>
                <a:gd name="T14" fmla="*/ 36 w 44"/>
                <a:gd name="T15" fmla="*/ 32 h 80"/>
                <a:gd name="T16" fmla="*/ 40 w 44"/>
                <a:gd name="T17" fmla="*/ 34 h 80"/>
                <a:gd name="T18" fmla="*/ 28 w 44"/>
                <a:gd name="T19" fmla="*/ 48 h 80"/>
                <a:gd name="T20" fmla="*/ 16 w 44"/>
                <a:gd name="T21" fmla="*/ 34 h 80"/>
                <a:gd name="T22" fmla="*/ 20 w 44"/>
                <a:gd name="T23" fmla="*/ 32 h 80"/>
                <a:gd name="T24" fmla="*/ 24 w 44"/>
                <a:gd name="T25" fmla="*/ 32 h 80"/>
                <a:gd name="T26" fmla="*/ 24 w 44"/>
                <a:gd name="T27" fmla="*/ 20 h 80"/>
                <a:gd name="T28" fmla="*/ 0 w 44"/>
                <a:gd name="T29" fmla="*/ 20 h 80"/>
                <a:gd name="T30" fmla="*/ 0 w 44"/>
                <a:gd name="T31" fmla="*/ 56 h 80"/>
                <a:gd name="T32" fmla="*/ 12 w 44"/>
                <a:gd name="T33" fmla="*/ 44 h 80"/>
                <a:gd name="T34" fmla="*/ 26 w 44"/>
                <a:gd name="T35" fmla="*/ 58 h 80"/>
                <a:gd name="T36" fmla="*/ 12 w 44"/>
                <a:gd name="T37" fmla="*/ 72 h 80"/>
                <a:gd name="T38" fmla="*/ 0 w 44"/>
                <a:gd name="T39" fmla="*/ 60 h 80"/>
                <a:gd name="T40" fmla="*/ 0 w 44"/>
                <a:gd name="T41" fmla="*/ 80 h 80"/>
                <a:gd name="T42" fmla="*/ 40 w 44"/>
                <a:gd name="T43" fmla="*/ 80 h 80"/>
                <a:gd name="T44" fmla="*/ 44 w 44"/>
                <a:gd name="T45" fmla="*/ 76 h 80"/>
                <a:gd name="T46" fmla="*/ 44 w 44"/>
                <a:gd name="T47" fmla="*/ 4 h 80"/>
                <a:gd name="T48" fmla="*/ 40 w 44"/>
                <a:gd name="T4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80">
                  <a:moveTo>
                    <a:pt x="40" y="0"/>
                  </a:moveTo>
                  <a:cubicBezTo>
                    <a:pt x="0" y="0"/>
                    <a:pt x="0" y="0"/>
                    <a:pt x="0" y="0"/>
                  </a:cubicBezTo>
                  <a:cubicBezTo>
                    <a:pt x="0" y="12"/>
                    <a:pt x="0" y="12"/>
                    <a:pt x="0" y="12"/>
                  </a:cubicBezTo>
                  <a:cubicBezTo>
                    <a:pt x="24" y="12"/>
                    <a:pt x="24" y="12"/>
                    <a:pt x="24" y="12"/>
                  </a:cubicBezTo>
                  <a:cubicBezTo>
                    <a:pt x="32" y="12"/>
                    <a:pt x="32" y="12"/>
                    <a:pt x="32" y="12"/>
                  </a:cubicBezTo>
                  <a:cubicBezTo>
                    <a:pt x="32" y="20"/>
                    <a:pt x="32" y="20"/>
                    <a:pt x="32" y="20"/>
                  </a:cubicBezTo>
                  <a:cubicBezTo>
                    <a:pt x="32" y="32"/>
                    <a:pt x="32" y="32"/>
                    <a:pt x="32" y="32"/>
                  </a:cubicBezTo>
                  <a:cubicBezTo>
                    <a:pt x="36" y="32"/>
                    <a:pt x="36" y="32"/>
                    <a:pt x="36" y="32"/>
                  </a:cubicBezTo>
                  <a:cubicBezTo>
                    <a:pt x="40" y="34"/>
                    <a:pt x="40" y="34"/>
                    <a:pt x="40" y="34"/>
                  </a:cubicBezTo>
                  <a:cubicBezTo>
                    <a:pt x="28" y="48"/>
                    <a:pt x="28" y="48"/>
                    <a:pt x="28" y="48"/>
                  </a:cubicBezTo>
                  <a:cubicBezTo>
                    <a:pt x="16" y="34"/>
                    <a:pt x="16" y="34"/>
                    <a:pt x="16" y="34"/>
                  </a:cubicBezTo>
                  <a:cubicBezTo>
                    <a:pt x="20" y="32"/>
                    <a:pt x="20" y="32"/>
                    <a:pt x="20" y="32"/>
                  </a:cubicBezTo>
                  <a:cubicBezTo>
                    <a:pt x="24" y="32"/>
                    <a:pt x="24" y="32"/>
                    <a:pt x="24" y="32"/>
                  </a:cubicBezTo>
                  <a:cubicBezTo>
                    <a:pt x="24" y="20"/>
                    <a:pt x="24" y="20"/>
                    <a:pt x="24" y="20"/>
                  </a:cubicBezTo>
                  <a:cubicBezTo>
                    <a:pt x="0" y="20"/>
                    <a:pt x="0" y="20"/>
                    <a:pt x="0" y="20"/>
                  </a:cubicBezTo>
                  <a:cubicBezTo>
                    <a:pt x="0" y="56"/>
                    <a:pt x="0" y="56"/>
                    <a:pt x="0" y="56"/>
                  </a:cubicBezTo>
                  <a:cubicBezTo>
                    <a:pt x="12" y="44"/>
                    <a:pt x="12" y="44"/>
                    <a:pt x="12" y="44"/>
                  </a:cubicBezTo>
                  <a:cubicBezTo>
                    <a:pt x="26" y="58"/>
                    <a:pt x="26" y="58"/>
                    <a:pt x="26" y="58"/>
                  </a:cubicBezTo>
                  <a:cubicBezTo>
                    <a:pt x="12" y="72"/>
                    <a:pt x="12" y="72"/>
                    <a:pt x="12" y="72"/>
                  </a:cubicBezTo>
                  <a:cubicBezTo>
                    <a:pt x="0" y="60"/>
                    <a:pt x="0" y="60"/>
                    <a:pt x="0" y="60"/>
                  </a:cubicBezTo>
                  <a:cubicBezTo>
                    <a:pt x="0" y="80"/>
                    <a:pt x="0" y="80"/>
                    <a:pt x="0" y="80"/>
                  </a:cubicBezTo>
                  <a:cubicBezTo>
                    <a:pt x="40" y="80"/>
                    <a:pt x="40" y="80"/>
                    <a:pt x="40" y="80"/>
                  </a:cubicBezTo>
                  <a:cubicBezTo>
                    <a:pt x="41" y="80"/>
                    <a:pt x="44" y="77"/>
                    <a:pt x="44" y="76"/>
                  </a:cubicBezTo>
                  <a:cubicBezTo>
                    <a:pt x="44" y="4"/>
                    <a:pt x="44" y="4"/>
                    <a:pt x="44" y="4"/>
                  </a:cubicBezTo>
                  <a:cubicBezTo>
                    <a:pt x="44" y="3"/>
                    <a:pt x="41" y="0"/>
                    <a:pt x="4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3" name="Freeform 69"/>
            <p:cNvSpPr>
              <a:spLocks noEditPoints="1"/>
            </p:cNvSpPr>
            <p:nvPr/>
          </p:nvSpPr>
          <p:spPr bwMode="auto">
            <a:xfrm>
              <a:off x="3453" y="2013"/>
              <a:ext cx="172" cy="296"/>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2 w 72"/>
                <a:gd name="T11" fmla="*/ 55 h 122"/>
                <a:gd name="T12" fmla="*/ 51 w 72"/>
                <a:gd name="T13" fmla="*/ 58 h 122"/>
                <a:gd name="T14" fmla="*/ 49 w 72"/>
                <a:gd name="T15" fmla="*/ 61 h 122"/>
                <a:gd name="T16" fmla="*/ 47 w 72"/>
                <a:gd name="T17" fmla="*/ 64 h 122"/>
                <a:gd name="T18" fmla="*/ 44 w 72"/>
                <a:gd name="T19" fmla="*/ 66 h 122"/>
                <a:gd name="T20" fmla="*/ 41 w 72"/>
                <a:gd name="T21" fmla="*/ 68 h 122"/>
                <a:gd name="T22" fmla="*/ 38 w 72"/>
                <a:gd name="T23" fmla="*/ 68 h 122"/>
                <a:gd name="T24" fmla="*/ 34 w 72"/>
                <a:gd name="T25" fmla="*/ 69 h 122"/>
                <a:gd name="T26" fmla="*/ 29 w 72"/>
                <a:gd name="T27" fmla="*/ 69 h 122"/>
                <a:gd name="T28" fmla="*/ 29 w 72"/>
                <a:gd name="T29" fmla="*/ 86 h 122"/>
                <a:gd name="T30" fmla="*/ 20 w 72"/>
                <a:gd name="T31" fmla="*/ 85 h 122"/>
                <a:gd name="T32" fmla="*/ 20 w 72"/>
                <a:gd name="T33" fmla="*/ 37 h 122"/>
                <a:gd name="T34" fmla="*/ 35 w 72"/>
                <a:gd name="T35" fmla="*/ 36 h 122"/>
                <a:gd name="T36" fmla="*/ 42 w 72"/>
                <a:gd name="T37" fmla="*/ 36 h 122"/>
                <a:gd name="T38" fmla="*/ 47 w 72"/>
                <a:gd name="T39" fmla="*/ 39 h 122"/>
                <a:gd name="T40" fmla="*/ 51 w 72"/>
                <a:gd name="T41" fmla="*/ 44 h 122"/>
                <a:gd name="T42" fmla="*/ 52 w 72"/>
                <a:gd name="T43" fmla="*/ 51 h 122"/>
                <a:gd name="T44" fmla="*/ 52 w 72"/>
                <a:gd name="T45" fmla="*/ 5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2" y="55"/>
                  </a:moveTo>
                  <a:cubicBezTo>
                    <a:pt x="51" y="56"/>
                    <a:pt x="51" y="57"/>
                    <a:pt x="51" y="58"/>
                  </a:cubicBezTo>
                  <a:cubicBezTo>
                    <a:pt x="50" y="59"/>
                    <a:pt x="50" y="60"/>
                    <a:pt x="49" y="61"/>
                  </a:cubicBezTo>
                  <a:cubicBezTo>
                    <a:pt x="49" y="62"/>
                    <a:pt x="48" y="63"/>
                    <a:pt x="47" y="64"/>
                  </a:cubicBezTo>
                  <a:cubicBezTo>
                    <a:pt x="46" y="65"/>
                    <a:pt x="45" y="65"/>
                    <a:pt x="44" y="66"/>
                  </a:cubicBezTo>
                  <a:cubicBezTo>
                    <a:pt x="43" y="67"/>
                    <a:pt x="42" y="67"/>
                    <a:pt x="41" y="68"/>
                  </a:cubicBezTo>
                  <a:cubicBezTo>
                    <a:pt x="40" y="68"/>
                    <a:pt x="39" y="68"/>
                    <a:pt x="38" y="68"/>
                  </a:cubicBezTo>
                  <a:cubicBezTo>
                    <a:pt x="37" y="69"/>
                    <a:pt x="35" y="69"/>
                    <a:pt x="34" y="69"/>
                  </a:cubicBezTo>
                  <a:cubicBezTo>
                    <a:pt x="29" y="69"/>
                    <a:pt x="29" y="69"/>
                    <a:pt x="29" y="69"/>
                  </a:cubicBezTo>
                  <a:cubicBezTo>
                    <a:pt x="29" y="86"/>
                    <a:pt x="29" y="86"/>
                    <a:pt x="29" y="86"/>
                  </a:cubicBezTo>
                  <a:cubicBezTo>
                    <a:pt x="20" y="85"/>
                    <a:pt x="20" y="85"/>
                    <a:pt x="20" y="85"/>
                  </a:cubicBezTo>
                  <a:cubicBezTo>
                    <a:pt x="20" y="37"/>
                    <a:pt x="20" y="37"/>
                    <a:pt x="20" y="37"/>
                  </a:cubicBezTo>
                  <a:cubicBezTo>
                    <a:pt x="35" y="36"/>
                    <a:pt x="35" y="36"/>
                    <a:pt x="35" y="36"/>
                  </a:cubicBezTo>
                  <a:cubicBezTo>
                    <a:pt x="38" y="36"/>
                    <a:pt x="40" y="36"/>
                    <a:pt x="42" y="36"/>
                  </a:cubicBezTo>
                  <a:cubicBezTo>
                    <a:pt x="44" y="37"/>
                    <a:pt x="46" y="38"/>
                    <a:pt x="47" y="39"/>
                  </a:cubicBezTo>
                  <a:cubicBezTo>
                    <a:pt x="49" y="40"/>
                    <a:pt x="50" y="42"/>
                    <a:pt x="51" y="44"/>
                  </a:cubicBezTo>
                  <a:cubicBezTo>
                    <a:pt x="51" y="46"/>
                    <a:pt x="52" y="49"/>
                    <a:pt x="52" y="51"/>
                  </a:cubicBezTo>
                  <a:cubicBezTo>
                    <a:pt x="52" y="53"/>
                    <a:pt x="52" y="54"/>
                    <a:pt x="52"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4" name="Freeform 70"/>
            <p:cNvSpPr>
              <a:spLocks/>
            </p:cNvSpPr>
            <p:nvPr/>
          </p:nvSpPr>
          <p:spPr bwMode="auto">
            <a:xfrm>
              <a:off x="3522" y="2120"/>
              <a:ext cx="29" cy="39"/>
            </a:xfrm>
            <a:custGeom>
              <a:avLst/>
              <a:gdLst>
                <a:gd name="T0" fmla="*/ 10 w 12"/>
                <a:gd name="T1" fmla="*/ 2 h 16"/>
                <a:gd name="T2" fmla="*/ 8 w 12"/>
                <a:gd name="T3" fmla="*/ 1 h 16"/>
                <a:gd name="T4" fmla="*/ 4 w 12"/>
                <a:gd name="T5" fmla="*/ 0 h 16"/>
                <a:gd name="T6" fmla="*/ 0 w 12"/>
                <a:gd name="T7" fmla="*/ 1 h 16"/>
                <a:gd name="T8" fmla="*/ 0 w 12"/>
                <a:gd name="T9" fmla="*/ 16 h 16"/>
                <a:gd name="T10" fmla="*/ 4 w 12"/>
                <a:gd name="T11" fmla="*/ 16 h 16"/>
                <a:gd name="T12" fmla="*/ 8 w 12"/>
                <a:gd name="T13" fmla="*/ 16 h 16"/>
                <a:gd name="T14" fmla="*/ 10 w 12"/>
                <a:gd name="T15" fmla="*/ 14 h 16"/>
                <a:gd name="T16" fmla="*/ 11 w 12"/>
                <a:gd name="T17" fmla="*/ 12 h 16"/>
                <a:gd name="T18" fmla="*/ 12 w 12"/>
                <a:gd name="T19" fmla="*/ 8 h 16"/>
                <a:gd name="T20" fmla="*/ 11 w 12"/>
                <a:gd name="T21" fmla="*/ 5 h 16"/>
                <a:gd name="T22" fmla="*/ 10 w 12"/>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6">
                  <a:moveTo>
                    <a:pt x="10" y="2"/>
                  </a:moveTo>
                  <a:cubicBezTo>
                    <a:pt x="9" y="2"/>
                    <a:pt x="9" y="1"/>
                    <a:pt x="8" y="1"/>
                  </a:cubicBezTo>
                  <a:cubicBezTo>
                    <a:pt x="7" y="1"/>
                    <a:pt x="5" y="0"/>
                    <a:pt x="4" y="0"/>
                  </a:cubicBezTo>
                  <a:cubicBezTo>
                    <a:pt x="0" y="1"/>
                    <a:pt x="0" y="1"/>
                    <a:pt x="0" y="1"/>
                  </a:cubicBezTo>
                  <a:cubicBezTo>
                    <a:pt x="0" y="16"/>
                    <a:pt x="0" y="16"/>
                    <a:pt x="0" y="16"/>
                  </a:cubicBezTo>
                  <a:cubicBezTo>
                    <a:pt x="4" y="16"/>
                    <a:pt x="4" y="16"/>
                    <a:pt x="4" y="16"/>
                  </a:cubicBezTo>
                  <a:cubicBezTo>
                    <a:pt x="5" y="16"/>
                    <a:pt x="7" y="16"/>
                    <a:pt x="8" y="16"/>
                  </a:cubicBezTo>
                  <a:cubicBezTo>
                    <a:pt x="9" y="15"/>
                    <a:pt x="9" y="15"/>
                    <a:pt x="10" y="14"/>
                  </a:cubicBezTo>
                  <a:cubicBezTo>
                    <a:pt x="11" y="13"/>
                    <a:pt x="11" y="13"/>
                    <a:pt x="11" y="12"/>
                  </a:cubicBezTo>
                  <a:cubicBezTo>
                    <a:pt x="12" y="11"/>
                    <a:pt x="12" y="9"/>
                    <a:pt x="12" y="8"/>
                  </a:cubicBezTo>
                  <a:cubicBezTo>
                    <a:pt x="12" y="7"/>
                    <a:pt x="12" y="6"/>
                    <a:pt x="11" y="5"/>
                  </a:cubicBezTo>
                  <a:cubicBezTo>
                    <a:pt x="11" y="4"/>
                    <a:pt x="11" y="3"/>
                    <a:pt x="1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95" name="Group 140"/>
          <p:cNvGrpSpPr>
            <a:grpSpLocks noChangeAspect="1"/>
          </p:cNvGrpSpPr>
          <p:nvPr/>
        </p:nvGrpSpPr>
        <p:grpSpPr bwMode="auto">
          <a:xfrm>
            <a:off x="2295680" y="4860771"/>
            <a:ext cx="1262681" cy="358036"/>
            <a:chOff x="562" y="2539"/>
            <a:chExt cx="791" cy="234"/>
          </a:xfrm>
        </p:grpSpPr>
        <p:sp>
          <p:nvSpPr>
            <p:cNvPr id="596" name="Freeform 141"/>
            <p:cNvSpPr>
              <a:spLocks/>
            </p:cNvSpPr>
            <p:nvPr/>
          </p:nvSpPr>
          <p:spPr bwMode="auto">
            <a:xfrm>
              <a:off x="705" y="2595"/>
              <a:ext cx="67" cy="120"/>
            </a:xfrm>
            <a:custGeom>
              <a:avLst/>
              <a:gdLst>
                <a:gd name="T0" fmla="*/ 4 w 28"/>
                <a:gd name="T1" fmla="*/ 0 h 49"/>
                <a:gd name="T2" fmla="*/ 0 w 28"/>
                <a:gd name="T3" fmla="*/ 1 h 49"/>
                <a:gd name="T4" fmla="*/ 0 w 28"/>
                <a:gd name="T5" fmla="*/ 5 h 49"/>
                <a:gd name="T6" fmla="*/ 4 w 28"/>
                <a:gd name="T7" fmla="*/ 5 h 49"/>
                <a:gd name="T8" fmla="*/ 24 w 28"/>
                <a:gd name="T9" fmla="*/ 25 h 49"/>
                <a:gd name="T10" fmla="*/ 4 w 28"/>
                <a:gd name="T11" fmla="*/ 45 h 49"/>
                <a:gd name="T12" fmla="*/ 0 w 28"/>
                <a:gd name="T13" fmla="*/ 44 h 49"/>
                <a:gd name="T14" fmla="*/ 0 w 28"/>
                <a:gd name="T15" fmla="*/ 49 h 49"/>
                <a:gd name="T16" fmla="*/ 4 w 28"/>
                <a:gd name="T17" fmla="*/ 49 h 49"/>
                <a:gd name="T18" fmla="*/ 28 w 28"/>
                <a:gd name="T19" fmla="*/ 25 h 49"/>
                <a:gd name="T20" fmla="*/ 4 w 28"/>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49">
                  <a:moveTo>
                    <a:pt x="4" y="0"/>
                  </a:moveTo>
                  <a:cubicBezTo>
                    <a:pt x="3" y="0"/>
                    <a:pt x="1" y="0"/>
                    <a:pt x="0" y="1"/>
                  </a:cubicBezTo>
                  <a:cubicBezTo>
                    <a:pt x="0" y="5"/>
                    <a:pt x="0" y="5"/>
                    <a:pt x="0" y="5"/>
                  </a:cubicBezTo>
                  <a:cubicBezTo>
                    <a:pt x="1" y="5"/>
                    <a:pt x="3" y="5"/>
                    <a:pt x="4" y="5"/>
                  </a:cubicBezTo>
                  <a:cubicBezTo>
                    <a:pt x="15" y="5"/>
                    <a:pt x="24" y="14"/>
                    <a:pt x="24" y="25"/>
                  </a:cubicBezTo>
                  <a:cubicBezTo>
                    <a:pt x="24" y="36"/>
                    <a:pt x="15" y="45"/>
                    <a:pt x="4" y="45"/>
                  </a:cubicBezTo>
                  <a:cubicBezTo>
                    <a:pt x="3" y="45"/>
                    <a:pt x="1" y="45"/>
                    <a:pt x="0" y="44"/>
                  </a:cubicBezTo>
                  <a:cubicBezTo>
                    <a:pt x="0" y="49"/>
                    <a:pt x="0" y="49"/>
                    <a:pt x="0" y="49"/>
                  </a:cubicBezTo>
                  <a:cubicBezTo>
                    <a:pt x="1" y="49"/>
                    <a:pt x="3" y="49"/>
                    <a:pt x="4" y="49"/>
                  </a:cubicBezTo>
                  <a:cubicBezTo>
                    <a:pt x="18" y="49"/>
                    <a:pt x="28" y="38"/>
                    <a:pt x="28" y="25"/>
                  </a:cubicBezTo>
                  <a:cubicBezTo>
                    <a:pt x="28" y="11"/>
                    <a:pt x="18"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7" name="Freeform 142"/>
            <p:cNvSpPr>
              <a:spLocks/>
            </p:cNvSpPr>
            <p:nvPr/>
          </p:nvSpPr>
          <p:spPr bwMode="auto">
            <a:xfrm>
              <a:off x="705" y="2685"/>
              <a:ext cx="33" cy="47"/>
            </a:xfrm>
            <a:custGeom>
              <a:avLst/>
              <a:gdLst>
                <a:gd name="T0" fmla="*/ 5 w 14"/>
                <a:gd name="T1" fmla="*/ 0 h 19"/>
                <a:gd name="T2" fmla="*/ 0 w 14"/>
                <a:gd name="T3" fmla="*/ 2 h 19"/>
                <a:gd name="T4" fmla="*/ 0 w 14"/>
                <a:gd name="T5" fmla="*/ 18 h 19"/>
                <a:gd name="T6" fmla="*/ 5 w 14"/>
                <a:gd name="T7" fmla="*/ 19 h 19"/>
                <a:gd name="T8" fmla="*/ 14 w 14"/>
                <a:gd name="T9" fmla="*/ 10 h 19"/>
                <a:gd name="T10" fmla="*/ 5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5" y="0"/>
                  </a:moveTo>
                  <a:cubicBezTo>
                    <a:pt x="3" y="0"/>
                    <a:pt x="1" y="1"/>
                    <a:pt x="0" y="2"/>
                  </a:cubicBezTo>
                  <a:cubicBezTo>
                    <a:pt x="0" y="18"/>
                    <a:pt x="0" y="18"/>
                    <a:pt x="0" y="18"/>
                  </a:cubicBezTo>
                  <a:cubicBezTo>
                    <a:pt x="1" y="19"/>
                    <a:pt x="3" y="19"/>
                    <a:pt x="5" y="19"/>
                  </a:cubicBezTo>
                  <a:cubicBezTo>
                    <a:pt x="10" y="19"/>
                    <a:pt x="14" y="15"/>
                    <a:pt x="14" y="10"/>
                  </a:cubicBezTo>
                  <a:cubicBezTo>
                    <a:pt x="14" y="5"/>
                    <a:pt x="10"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8" name="Freeform 143"/>
            <p:cNvSpPr>
              <a:spLocks/>
            </p:cNvSpPr>
            <p:nvPr/>
          </p:nvSpPr>
          <p:spPr bwMode="auto">
            <a:xfrm>
              <a:off x="705" y="2578"/>
              <a:ext cx="33" cy="49"/>
            </a:xfrm>
            <a:custGeom>
              <a:avLst/>
              <a:gdLst>
                <a:gd name="T0" fmla="*/ 4 w 14"/>
                <a:gd name="T1" fmla="*/ 0 h 20"/>
                <a:gd name="T2" fmla="*/ 0 w 14"/>
                <a:gd name="T3" fmla="*/ 2 h 20"/>
                <a:gd name="T4" fmla="*/ 0 w 14"/>
                <a:gd name="T5" fmla="*/ 18 h 20"/>
                <a:gd name="T6" fmla="*/ 4 w 14"/>
                <a:gd name="T7" fmla="*/ 20 h 20"/>
                <a:gd name="T8" fmla="*/ 14 w 14"/>
                <a:gd name="T9" fmla="*/ 10 h 20"/>
                <a:gd name="T10" fmla="*/ 4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4" y="0"/>
                  </a:moveTo>
                  <a:cubicBezTo>
                    <a:pt x="3" y="0"/>
                    <a:pt x="1" y="1"/>
                    <a:pt x="0" y="2"/>
                  </a:cubicBezTo>
                  <a:cubicBezTo>
                    <a:pt x="0" y="18"/>
                    <a:pt x="0" y="18"/>
                    <a:pt x="0" y="18"/>
                  </a:cubicBezTo>
                  <a:cubicBezTo>
                    <a:pt x="1" y="19"/>
                    <a:pt x="3" y="20"/>
                    <a:pt x="4" y="20"/>
                  </a:cubicBezTo>
                  <a:cubicBezTo>
                    <a:pt x="10" y="20"/>
                    <a:pt x="14" y="15"/>
                    <a:pt x="14" y="10"/>
                  </a:cubicBezTo>
                  <a:cubicBezTo>
                    <a:pt x="14" y="5"/>
                    <a:pt x="10"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9" name="Oval 144"/>
            <p:cNvSpPr>
              <a:spLocks noChangeArrowheads="1"/>
            </p:cNvSpPr>
            <p:nvPr/>
          </p:nvSpPr>
          <p:spPr bwMode="auto">
            <a:xfrm>
              <a:off x="743" y="2629"/>
              <a:ext cx="45" cy="4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0" name="Freeform 145"/>
            <p:cNvSpPr>
              <a:spLocks noEditPoints="1"/>
            </p:cNvSpPr>
            <p:nvPr/>
          </p:nvSpPr>
          <p:spPr bwMode="auto">
            <a:xfrm>
              <a:off x="562" y="2539"/>
              <a:ext cx="133" cy="234"/>
            </a:xfrm>
            <a:custGeom>
              <a:avLst/>
              <a:gdLst>
                <a:gd name="T0" fmla="*/ 0 w 56"/>
                <a:gd name="T1" fmla="*/ 83 h 96"/>
                <a:gd name="T2" fmla="*/ 56 w 56"/>
                <a:gd name="T3" fmla="*/ 0 h 96"/>
                <a:gd name="T4" fmla="*/ 35 w 56"/>
                <a:gd name="T5" fmla="*/ 59 h 96"/>
                <a:gd name="T6" fmla="*/ 34 w 56"/>
                <a:gd name="T7" fmla="*/ 63 h 96"/>
                <a:gd name="T8" fmla="*/ 31 w 56"/>
                <a:gd name="T9" fmla="*/ 66 h 96"/>
                <a:gd name="T10" fmla="*/ 26 w 56"/>
                <a:gd name="T11" fmla="*/ 68 h 96"/>
                <a:gd name="T12" fmla="*/ 21 w 56"/>
                <a:gd name="T13" fmla="*/ 68 h 96"/>
                <a:gd name="T14" fmla="*/ 17 w 56"/>
                <a:gd name="T15" fmla="*/ 66 h 96"/>
                <a:gd name="T16" fmla="*/ 16 w 56"/>
                <a:gd name="T17" fmla="*/ 57 h 96"/>
                <a:gd name="T18" fmla="*/ 20 w 56"/>
                <a:gd name="T19" fmla="*/ 60 h 96"/>
                <a:gd name="T20" fmla="*/ 24 w 56"/>
                <a:gd name="T21" fmla="*/ 61 h 96"/>
                <a:gd name="T22" fmla="*/ 26 w 56"/>
                <a:gd name="T23" fmla="*/ 61 h 96"/>
                <a:gd name="T24" fmla="*/ 27 w 56"/>
                <a:gd name="T25" fmla="*/ 60 h 96"/>
                <a:gd name="T26" fmla="*/ 28 w 56"/>
                <a:gd name="T27" fmla="*/ 59 h 96"/>
                <a:gd name="T28" fmla="*/ 28 w 56"/>
                <a:gd name="T29" fmla="*/ 57 h 96"/>
                <a:gd name="T30" fmla="*/ 28 w 56"/>
                <a:gd name="T31" fmla="*/ 56 h 96"/>
                <a:gd name="T32" fmla="*/ 27 w 56"/>
                <a:gd name="T33" fmla="*/ 54 h 96"/>
                <a:gd name="T34" fmla="*/ 25 w 56"/>
                <a:gd name="T35" fmla="*/ 53 h 96"/>
                <a:gd name="T36" fmla="*/ 22 w 56"/>
                <a:gd name="T37" fmla="*/ 51 h 96"/>
                <a:gd name="T38" fmla="*/ 17 w 56"/>
                <a:gd name="T39" fmla="*/ 46 h 96"/>
                <a:gd name="T40" fmla="*/ 16 w 56"/>
                <a:gd name="T41" fmla="*/ 40 h 96"/>
                <a:gd name="T42" fmla="*/ 16 w 56"/>
                <a:gd name="T43" fmla="*/ 35 h 96"/>
                <a:gd name="T44" fmla="*/ 19 w 56"/>
                <a:gd name="T45" fmla="*/ 32 h 96"/>
                <a:gd name="T46" fmla="*/ 22 w 56"/>
                <a:gd name="T47" fmla="*/ 29 h 96"/>
                <a:gd name="T48" fmla="*/ 27 w 56"/>
                <a:gd name="T49" fmla="*/ 28 h 96"/>
                <a:gd name="T50" fmla="*/ 31 w 56"/>
                <a:gd name="T51" fmla="*/ 28 h 96"/>
                <a:gd name="T52" fmla="*/ 34 w 56"/>
                <a:gd name="T53" fmla="*/ 29 h 96"/>
                <a:gd name="T54" fmla="*/ 32 w 56"/>
                <a:gd name="T55" fmla="*/ 36 h 96"/>
                <a:gd name="T56" fmla="*/ 29 w 56"/>
                <a:gd name="T57" fmla="*/ 35 h 96"/>
                <a:gd name="T58" fmla="*/ 26 w 56"/>
                <a:gd name="T59" fmla="*/ 35 h 96"/>
                <a:gd name="T60" fmla="*/ 24 w 56"/>
                <a:gd name="T61" fmla="*/ 36 h 96"/>
                <a:gd name="T62" fmla="*/ 23 w 56"/>
                <a:gd name="T63" fmla="*/ 37 h 96"/>
                <a:gd name="T64" fmla="*/ 23 w 56"/>
                <a:gd name="T65" fmla="*/ 38 h 96"/>
                <a:gd name="T66" fmla="*/ 23 w 56"/>
                <a:gd name="T67" fmla="*/ 40 h 96"/>
                <a:gd name="T68" fmla="*/ 23 w 56"/>
                <a:gd name="T69" fmla="*/ 41 h 96"/>
                <a:gd name="T70" fmla="*/ 24 w 56"/>
                <a:gd name="T71" fmla="*/ 43 h 96"/>
                <a:gd name="T72" fmla="*/ 26 w 56"/>
                <a:gd name="T73" fmla="*/ 44 h 96"/>
                <a:gd name="T74" fmla="*/ 29 w 56"/>
                <a:gd name="T75" fmla="*/ 46 h 96"/>
                <a:gd name="T76" fmla="*/ 32 w 56"/>
                <a:gd name="T77" fmla="*/ 48 h 96"/>
                <a:gd name="T78" fmla="*/ 34 w 56"/>
                <a:gd name="T79" fmla="*/ 51 h 96"/>
                <a:gd name="T80" fmla="*/ 35 w 56"/>
                <a:gd name="T81" fmla="*/ 55 h 96"/>
                <a:gd name="T82" fmla="*/ 35 w 56"/>
                <a:gd name="T83"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6" h="96">
                  <a:moveTo>
                    <a:pt x="0" y="13"/>
                  </a:moveTo>
                  <a:cubicBezTo>
                    <a:pt x="0" y="83"/>
                    <a:pt x="0" y="83"/>
                    <a:pt x="0" y="83"/>
                  </a:cubicBezTo>
                  <a:cubicBezTo>
                    <a:pt x="56" y="96"/>
                    <a:pt x="56" y="96"/>
                    <a:pt x="56" y="96"/>
                  </a:cubicBezTo>
                  <a:cubicBezTo>
                    <a:pt x="56" y="0"/>
                    <a:pt x="56" y="0"/>
                    <a:pt x="56" y="0"/>
                  </a:cubicBezTo>
                  <a:lnTo>
                    <a:pt x="0" y="13"/>
                  </a:lnTo>
                  <a:close/>
                  <a:moveTo>
                    <a:pt x="35" y="59"/>
                  </a:moveTo>
                  <a:cubicBezTo>
                    <a:pt x="35" y="60"/>
                    <a:pt x="35" y="61"/>
                    <a:pt x="35" y="61"/>
                  </a:cubicBezTo>
                  <a:cubicBezTo>
                    <a:pt x="35" y="62"/>
                    <a:pt x="34" y="63"/>
                    <a:pt x="34" y="63"/>
                  </a:cubicBezTo>
                  <a:cubicBezTo>
                    <a:pt x="34" y="64"/>
                    <a:pt x="33" y="64"/>
                    <a:pt x="33" y="65"/>
                  </a:cubicBezTo>
                  <a:cubicBezTo>
                    <a:pt x="32" y="65"/>
                    <a:pt x="32" y="66"/>
                    <a:pt x="31" y="66"/>
                  </a:cubicBezTo>
                  <a:cubicBezTo>
                    <a:pt x="30" y="67"/>
                    <a:pt x="30" y="67"/>
                    <a:pt x="29" y="67"/>
                  </a:cubicBezTo>
                  <a:cubicBezTo>
                    <a:pt x="28" y="68"/>
                    <a:pt x="27" y="68"/>
                    <a:pt x="26" y="68"/>
                  </a:cubicBezTo>
                  <a:cubicBezTo>
                    <a:pt x="25" y="68"/>
                    <a:pt x="24" y="68"/>
                    <a:pt x="23" y="68"/>
                  </a:cubicBezTo>
                  <a:cubicBezTo>
                    <a:pt x="23" y="68"/>
                    <a:pt x="22" y="68"/>
                    <a:pt x="21" y="68"/>
                  </a:cubicBezTo>
                  <a:cubicBezTo>
                    <a:pt x="21" y="68"/>
                    <a:pt x="20" y="67"/>
                    <a:pt x="19" y="67"/>
                  </a:cubicBezTo>
                  <a:cubicBezTo>
                    <a:pt x="19" y="67"/>
                    <a:pt x="18" y="67"/>
                    <a:pt x="17" y="66"/>
                  </a:cubicBezTo>
                  <a:cubicBezTo>
                    <a:pt x="17" y="66"/>
                    <a:pt x="16" y="66"/>
                    <a:pt x="16" y="65"/>
                  </a:cubicBezTo>
                  <a:cubicBezTo>
                    <a:pt x="16" y="57"/>
                    <a:pt x="16" y="57"/>
                    <a:pt x="16" y="57"/>
                  </a:cubicBezTo>
                  <a:cubicBezTo>
                    <a:pt x="16" y="58"/>
                    <a:pt x="17" y="58"/>
                    <a:pt x="18" y="59"/>
                  </a:cubicBezTo>
                  <a:cubicBezTo>
                    <a:pt x="18" y="59"/>
                    <a:pt x="19" y="60"/>
                    <a:pt x="20" y="60"/>
                  </a:cubicBezTo>
                  <a:cubicBezTo>
                    <a:pt x="20" y="60"/>
                    <a:pt x="21" y="61"/>
                    <a:pt x="21" y="61"/>
                  </a:cubicBezTo>
                  <a:cubicBezTo>
                    <a:pt x="22" y="61"/>
                    <a:pt x="23" y="61"/>
                    <a:pt x="24" y="61"/>
                  </a:cubicBezTo>
                  <a:cubicBezTo>
                    <a:pt x="24" y="61"/>
                    <a:pt x="24" y="61"/>
                    <a:pt x="25" y="61"/>
                  </a:cubicBezTo>
                  <a:cubicBezTo>
                    <a:pt x="25" y="61"/>
                    <a:pt x="25" y="61"/>
                    <a:pt x="26" y="61"/>
                  </a:cubicBezTo>
                  <a:cubicBezTo>
                    <a:pt x="26" y="61"/>
                    <a:pt x="26" y="61"/>
                    <a:pt x="26" y="61"/>
                  </a:cubicBezTo>
                  <a:cubicBezTo>
                    <a:pt x="27" y="60"/>
                    <a:pt x="27" y="60"/>
                    <a:pt x="27" y="60"/>
                  </a:cubicBezTo>
                  <a:cubicBezTo>
                    <a:pt x="27" y="60"/>
                    <a:pt x="27" y="60"/>
                    <a:pt x="27" y="59"/>
                  </a:cubicBezTo>
                  <a:cubicBezTo>
                    <a:pt x="28" y="59"/>
                    <a:pt x="28" y="59"/>
                    <a:pt x="28" y="59"/>
                  </a:cubicBezTo>
                  <a:cubicBezTo>
                    <a:pt x="28" y="59"/>
                    <a:pt x="28" y="58"/>
                    <a:pt x="28" y="58"/>
                  </a:cubicBezTo>
                  <a:cubicBezTo>
                    <a:pt x="28" y="58"/>
                    <a:pt x="28" y="58"/>
                    <a:pt x="28" y="57"/>
                  </a:cubicBezTo>
                  <a:cubicBezTo>
                    <a:pt x="28" y="57"/>
                    <a:pt x="28" y="57"/>
                    <a:pt x="28" y="56"/>
                  </a:cubicBezTo>
                  <a:cubicBezTo>
                    <a:pt x="28" y="56"/>
                    <a:pt x="28" y="56"/>
                    <a:pt x="28" y="56"/>
                  </a:cubicBezTo>
                  <a:cubicBezTo>
                    <a:pt x="28" y="55"/>
                    <a:pt x="27" y="55"/>
                    <a:pt x="27" y="55"/>
                  </a:cubicBezTo>
                  <a:cubicBezTo>
                    <a:pt x="27" y="54"/>
                    <a:pt x="27" y="54"/>
                    <a:pt x="27" y="54"/>
                  </a:cubicBezTo>
                  <a:cubicBezTo>
                    <a:pt x="26" y="54"/>
                    <a:pt x="26" y="53"/>
                    <a:pt x="26" y="53"/>
                  </a:cubicBezTo>
                  <a:cubicBezTo>
                    <a:pt x="26" y="53"/>
                    <a:pt x="25" y="53"/>
                    <a:pt x="25" y="53"/>
                  </a:cubicBezTo>
                  <a:cubicBezTo>
                    <a:pt x="25" y="52"/>
                    <a:pt x="24" y="52"/>
                    <a:pt x="24" y="52"/>
                  </a:cubicBezTo>
                  <a:cubicBezTo>
                    <a:pt x="23" y="51"/>
                    <a:pt x="23" y="51"/>
                    <a:pt x="22" y="51"/>
                  </a:cubicBezTo>
                  <a:cubicBezTo>
                    <a:pt x="21" y="50"/>
                    <a:pt x="20" y="49"/>
                    <a:pt x="19" y="49"/>
                  </a:cubicBezTo>
                  <a:cubicBezTo>
                    <a:pt x="19" y="48"/>
                    <a:pt x="18" y="47"/>
                    <a:pt x="17" y="46"/>
                  </a:cubicBezTo>
                  <a:cubicBezTo>
                    <a:pt x="17" y="45"/>
                    <a:pt x="16" y="44"/>
                    <a:pt x="16" y="43"/>
                  </a:cubicBezTo>
                  <a:cubicBezTo>
                    <a:pt x="16" y="42"/>
                    <a:pt x="16" y="41"/>
                    <a:pt x="16" y="40"/>
                  </a:cubicBezTo>
                  <a:cubicBezTo>
                    <a:pt x="16" y="39"/>
                    <a:pt x="16" y="38"/>
                    <a:pt x="16" y="37"/>
                  </a:cubicBezTo>
                  <a:cubicBezTo>
                    <a:pt x="16" y="37"/>
                    <a:pt x="16" y="36"/>
                    <a:pt x="16" y="35"/>
                  </a:cubicBezTo>
                  <a:cubicBezTo>
                    <a:pt x="17" y="35"/>
                    <a:pt x="17" y="34"/>
                    <a:pt x="17" y="33"/>
                  </a:cubicBezTo>
                  <a:cubicBezTo>
                    <a:pt x="18" y="33"/>
                    <a:pt x="18" y="32"/>
                    <a:pt x="19" y="32"/>
                  </a:cubicBezTo>
                  <a:cubicBezTo>
                    <a:pt x="19" y="31"/>
                    <a:pt x="20" y="31"/>
                    <a:pt x="20" y="30"/>
                  </a:cubicBezTo>
                  <a:cubicBezTo>
                    <a:pt x="21" y="30"/>
                    <a:pt x="21" y="29"/>
                    <a:pt x="22" y="29"/>
                  </a:cubicBezTo>
                  <a:cubicBezTo>
                    <a:pt x="23" y="29"/>
                    <a:pt x="23" y="29"/>
                    <a:pt x="24" y="28"/>
                  </a:cubicBezTo>
                  <a:cubicBezTo>
                    <a:pt x="25" y="28"/>
                    <a:pt x="26" y="28"/>
                    <a:pt x="27" y="28"/>
                  </a:cubicBezTo>
                  <a:cubicBezTo>
                    <a:pt x="27" y="28"/>
                    <a:pt x="28" y="28"/>
                    <a:pt x="29" y="28"/>
                  </a:cubicBezTo>
                  <a:cubicBezTo>
                    <a:pt x="29" y="28"/>
                    <a:pt x="30" y="28"/>
                    <a:pt x="31" y="28"/>
                  </a:cubicBezTo>
                  <a:cubicBezTo>
                    <a:pt x="31" y="28"/>
                    <a:pt x="32" y="28"/>
                    <a:pt x="32" y="28"/>
                  </a:cubicBezTo>
                  <a:cubicBezTo>
                    <a:pt x="33" y="29"/>
                    <a:pt x="34" y="29"/>
                    <a:pt x="34" y="29"/>
                  </a:cubicBezTo>
                  <a:cubicBezTo>
                    <a:pt x="34" y="37"/>
                    <a:pt x="34" y="37"/>
                    <a:pt x="34" y="37"/>
                  </a:cubicBezTo>
                  <a:cubicBezTo>
                    <a:pt x="34" y="37"/>
                    <a:pt x="33" y="36"/>
                    <a:pt x="32" y="36"/>
                  </a:cubicBezTo>
                  <a:cubicBezTo>
                    <a:pt x="32" y="36"/>
                    <a:pt x="31" y="36"/>
                    <a:pt x="31" y="35"/>
                  </a:cubicBezTo>
                  <a:cubicBezTo>
                    <a:pt x="30" y="35"/>
                    <a:pt x="29" y="35"/>
                    <a:pt x="29" y="35"/>
                  </a:cubicBezTo>
                  <a:cubicBezTo>
                    <a:pt x="28" y="35"/>
                    <a:pt x="28" y="35"/>
                    <a:pt x="27" y="35"/>
                  </a:cubicBezTo>
                  <a:cubicBezTo>
                    <a:pt x="27" y="35"/>
                    <a:pt x="26" y="35"/>
                    <a:pt x="26" y="35"/>
                  </a:cubicBezTo>
                  <a:cubicBezTo>
                    <a:pt x="26" y="35"/>
                    <a:pt x="25" y="35"/>
                    <a:pt x="25" y="35"/>
                  </a:cubicBezTo>
                  <a:cubicBezTo>
                    <a:pt x="25" y="35"/>
                    <a:pt x="25" y="35"/>
                    <a:pt x="24" y="36"/>
                  </a:cubicBezTo>
                  <a:cubicBezTo>
                    <a:pt x="24" y="36"/>
                    <a:pt x="24" y="36"/>
                    <a:pt x="24" y="36"/>
                  </a:cubicBezTo>
                  <a:cubicBezTo>
                    <a:pt x="24" y="36"/>
                    <a:pt x="23" y="36"/>
                    <a:pt x="23" y="37"/>
                  </a:cubicBezTo>
                  <a:cubicBezTo>
                    <a:pt x="23" y="37"/>
                    <a:pt x="23" y="37"/>
                    <a:pt x="23" y="37"/>
                  </a:cubicBezTo>
                  <a:cubicBezTo>
                    <a:pt x="23" y="38"/>
                    <a:pt x="23" y="38"/>
                    <a:pt x="23" y="38"/>
                  </a:cubicBezTo>
                  <a:cubicBezTo>
                    <a:pt x="23" y="38"/>
                    <a:pt x="23" y="39"/>
                    <a:pt x="23" y="39"/>
                  </a:cubicBezTo>
                  <a:cubicBezTo>
                    <a:pt x="23" y="39"/>
                    <a:pt x="23" y="40"/>
                    <a:pt x="23" y="40"/>
                  </a:cubicBezTo>
                  <a:cubicBezTo>
                    <a:pt x="23" y="40"/>
                    <a:pt x="23" y="40"/>
                    <a:pt x="23" y="41"/>
                  </a:cubicBezTo>
                  <a:cubicBezTo>
                    <a:pt x="23" y="41"/>
                    <a:pt x="23" y="41"/>
                    <a:pt x="23" y="41"/>
                  </a:cubicBezTo>
                  <a:cubicBezTo>
                    <a:pt x="23" y="42"/>
                    <a:pt x="23" y="42"/>
                    <a:pt x="24" y="42"/>
                  </a:cubicBezTo>
                  <a:cubicBezTo>
                    <a:pt x="24" y="42"/>
                    <a:pt x="24" y="42"/>
                    <a:pt x="24" y="43"/>
                  </a:cubicBezTo>
                  <a:cubicBezTo>
                    <a:pt x="24" y="43"/>
                    <a:pt x="25" y="43"/>
                    <a:pt x="25" y="43"/>
                  </a:cubicBezTo>
                  <a:cubicBezTo>
                    <a:pt x="25" y="43"/>
                    <a:pt x="26" y="44"/>
                    <a:pt x="26" y="44"/>
                  </a:cubicBezTo>
                  <a:cubicBezTo>
                    <a:pt x="26" y="44"/>
                    <a:pt x="27" y="44"/>
                    <a:pt x="27" y="45"/>
                  </a:cubicBezTo>
                  <a:cubicBezTo>
                    <a:pt x="28" y="45"/>
                    <a:pt x="29" y="46"/>
                    <a:pt x="29" y="46"/>
                  </a:cubicBezTo>
                  <a:cubicBezTo>
                    <a:pt x="30" y="46"/>
                    <a:pt x="30" y="47"/>
                    <a:pt x="31" y="47"/>
                  </a:cubicBezTo>
                  <a:cubicBezTo>
                    <a:pt x="31" y="48"/>
                    <a:pt x="32" y="48"/>
                    <a:pt x="32" y="48"/>
                  </a:cubicBezTo>
                  <a:cubicBezTo>
                    <a:pt x="33" y="49"/>
                    <a:pt x="33" y="49"/>
                    <a:pt x="33" y="50"/>
                  </a:cubicBezTo>
                  <a:cubicBezTo>
                    <a:pt x="34" y="50"/>
                    <a:pt x="34" y="51"/>
                    <a:pt x="34" y="51"/>
                  </a:cubicBezTo>
                  <a:cubicBezTo>
                    <a:pt x="35" y="52"/>
                    <a:pt x="35" y="52"/>
                    <a:pt x="35" y="53"/>
                  </a:cubicBezTo>
                  <a:cubicBezTo>
                    <a:pt x="35" y="53"/>
                    <a:pt x="35" y="54"/>
                    <a:pt x="35" y="55"/>
                  </a:cubicBezTo>
                  <a:cubicBezTo>
                    <a:pt x="35" y="55"/>
                    <a:pt x="36" y="56"/>
                    <a:pt x="36" y="57"/>
                  </a:cubicBezTo>
                  <a:cubicBezTo>
                    <a:pt x="36" y="58"/>
                    <a:pt x="35" y="58"/>
                    <a:pt x="35"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1" name="Freeform 146"/>
            <p:cNvSpPr>
              <a:spLocks/>
            </p:cNvSpPr>
            <p:nvPr/>
          </p:nvSpPr>
          <p:spPr bwMode="auto">
            <a:xfrm>
              <a:off x="858" y="2615"/>
              <a:ext cx="45" cy="85"/>
            </a:xfrm>
            <a:custGeom>
              <a:avLst/>
              <a:gdLst>
                <a:gd name="T0" fmla="*/ 19 w 19"/>
                <a:gd name="T1" fmla="*/ 26 h 35"/>
                <a:gd name="T2" fmla="*/ 16 w 19"/>
                <a:gd name="T3" fmla="*/ 32 h 35"/>
                <a:gd name="T4" fmla="*/ 8 w 19"/>
                <a:gd name="T5" fmla="*/ 35 h 35"/>
                <a:gd name="T6" fmla="*/ 3 w 19"/>
                <a:gd name="T7" fmla="*/ 34 h 35"/>
                <a:gd name="T8" fmla="*/ 0 w 19"/>
                <a:gd name="T9" fmla="*/ 33 h 35"/>
                <a:gd name="T10" fmla="*/ 0 w 19"/>
                <a:gd name="T11" fmla="*/ 28 h 35"/>
                <a:gd name="T12" fmla="*/ 4 w 19"/>
                <a:gd name="T13" fmla="*/ 30 h 35"/>
                <a:gd name="T14" fmla="*/ 8 w 19"/>
                <a:gd name="T15" fmla="*/ 31 h 35"/>
                <a:gd name="T16" fmla="*/ 15 w 19"/>
                <a:gd name="T17" fmla="*/ 26 h 35"/>
                <a:gd name="T18" fmla="*/ 13 w 19"/>
                <a:gd name="T19" fmla="*/ 22 h 35"/>
                <a:gd name="T20" fmla="*/ 8 w 19"/>
                <a:gd name="T21" fmla="*/ 18 h 35"/>
                <a:gd name="T22" fmla="*/ 2 w 19"/>
                <a:gd name="T23" fmla="*/ 14 h 35"/>
                <a:gd name="T24" fmla="*/ 0 w 19"/>
                <a:gd name="T25" fmla="*/ 9 h 35"/>
                <a:gd name="T26" fmla="*/ 3 w 19"/>
                <a:gd name="T27" fmla="*/ 2 h 35"/>
                <a:gd name="T28" fmla="*/ 11 w 19"/>
                <a:gd name="T29" fmla="*/ 0 h 35"/>
                <a:gd name="T30" fmla="*/ 17 w 19"/>
                <a:gd name="T31" fmla="*/ 1 h 35"/>
                <a:gd name="T32" fmla="*/ 17 w 19"/>
                <a:gd name="T33" fmla="*/ 5 h 35"/>
                <a:gd name="T34" fmla="*/ 11 w 19"/>
                <a:gd name="T35" fmla="*/ 3 h 35"/>
                <a:gd name="T36" fmla="*/ 6 w 19"/>
                <a:gd name="T37" fmla="*/ 5 h 35"/>
                <a:gd name="T38" fmla="*/ 4 w 19"/>
                <a:gd name="T39" fmla="*/ 8 h 35"/>
                <a:gd name="T40" fmla="*/ 5 w 19"/>
                <a:gd name="T41" fmla="*/ 11 h 35"/>
                <a:gd name="T42" fmla="*/ 7 w 19"/>
                <a:gd name="T43" fmla="*/ 13 h 35"/>
                <a:gd name="T44" fmla="*/ 11 w 19"/>
                <a:gd name="T45" fmla="*/ 16 h 35"/>
                <a:gd name="T46" fmla="*/ 17 w 19"/>
                <a:gd name="T47" fmla="*/ 20 h 35"/>
                <a:gd name="T48" fmla="*/ 19 w 19"/>
                <a:gd name="T4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35">
                  <a:moveTo>
                    <a:pt x="19" y="26"/>
                  </a:moveTo>
                  <a:cubicBezTo>
                    <a:pt x="19" y="28"/>
                    <a:pt x="18" y="31"/>
                    <a:pt x="16" y="32"/>
                  </a:cubicBezTo>
                  <a:cubicBezTo>
                    <a:pt x="14" y="34"/>
                    <a:pt x="11" y="35"/>
                    <a:pt x="8" y="35"/>
                  </a:cubicBezTo>
                  <a:cubicBezTo>
                    <a:pt x="6" y="35"/>
                    <a:pt x="5" y="34"/>
                    <a:pt x="3" y="34"/>
                  </a:cubicBezTo>
                  <a:cubicBezTo>
                    <a:pt x="2" y="34"/>
                    <a:pt x="1" y="33"/>
                    <a:pt x="0" y="33"/>
                  </a:cubicBezTo>
                  <a:cubicBezTo>
                    <a:pt x="0" y="28"/>
                    <a:pt x="0" y="28"/>
                    <a:pt x="0" y="28"/>
                  </a:cubicBezTo>
                  <a:cubicBezTo>
                    <a:pt x="1" y="29"/>
                    <a:pt x="2" y="30"/>
                    <a:pt x="4" y="30"/>
                  </a:cubicBezTo>
                  <a:cubicBezTo>
                    <a:pt x="5" y="31"/>
                    <a:pt x="7" y="31"/>
                    <a:pt x="8" y="31"/>
                  </a:cubicBezTo>
                  <a:cubicBezTo>
                    <a:pt x="12" y="31"/>
                    <a:pt x="15" y="29"/>
                    <a:pt x="15" y="26"/>
                  </a:cubicBezTo>
                  <a:cubicBezTo>
                    <a:pt x="15" y="25"/>
                    <a:pt x="14" y="23"/>
                    <a:pt x="13" y="22"/>
                  </a:cubicBezTo>
                  <a:cubicBezTo>
                    <a:pt x="12" y="21"/>
                    <a:pt x="10" y="20"/>
                    <a:pt x="8" y="18"/>
                  </a:cubicBezTo>
                  <a:cubicBezTo>
                    <a:pt x="5" y="17"/>
                    <a:pt x="3" y="15"/>
                    <a:pt x="2" y="14"/>
                  </a:cubicBezTo>
                  <a:cubicBezTo>
                    <a:pt x="1" y="13"/>
                    <a:pt x="0" y="11"/>
                    <a:pt x="0" y="9"/>
                  </a:cubicBezTo>
                  <a:cubicBezTo>
                    <a:pt x="0" y="6"/>
                    <a:pt x="1" y="4"/>
                    <a:pt x="3" y="2"/>
                  </a:cubicBezTo>
                  <a:cubicBezTo>
                    <a:pt x="5" y="1"/>
                    <a:pt x="8" y="0"/>
                    <a:pt x="11" y="0"/>
                  </a:cubicBezTo>
                  <a:cubicBezTo>
                    <a:pt x="14" y="0"/>
                    <a:pt x="16" y="0"/>
                    <a:pt x="17" y="1"/>
                  </a:cubicBezTo>
                  <a:cubicBezTo>
                    <a:pt x="17" y="5"/>
                    <a:pt x="17" y="5"/>
                    <a:pt x="17" y="5"/>
                  </a:cubicBezTo>
                  <a:cubicBezTo>
                    <a:pt x="16" y="4"/>
                    <a:pt x="13" y="3"/>
                    <a:pt x="11" y="3"/>
                  </a:cubicBezTo>
                  <a:cubicBezTo>
                    <a:pt x="9" y="3"/>
                    <a:pt x="7" y="4"/>
                    <a:pt x="6" y="5"/>
                  </a:cubicBezTo>
                  <a:cubicBezTo>
                    <a:pt x="5" y="6"/>
                    <a:pt x="4" y="7"/>
                    <a:pt x="4" y="8"/>
                  </a:cubicBezTo>
                  <a:cubicBezTo>
                    <a:pt x="4" y="10"/>
                    <a:pt x="4" y="10"/>
                    <a:pt x="5" y="11"/>
                  </a:cubicBezTo>
                  <a:cubicBezTo>
                    <a:pt x="5" y="12"/>
                    <a:pt x="6" y="12"/>
                    <a:pt x="7" y="13"/>
                  </a:cubicBezTo>
                  <a:cubicBezTo>
                    <a:pt x="7" y="14"/>
                    <a:pt x="9" y="15"/>
                    <a:pt x="11" y="16"/>
                  </a:cubicBezTo>
                  <a:cubicBezTo>
                    <a:pt x="14" y="17"/>
                    <a:pt x="16" y="19"/>
                    <a:pt x="17" y="20"/>
                  </a:cubicBezTo>
                  <a:cubicBezTo>
                    <a:pt x="18" y="22"/>
                    <a:pt x="19" y="24"/>
                    <a:pt x="19"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2" name="Freeform 147"/>
            <p:cNvSpPr>
              <a:spLocks/>
            </p:cNvSpPr>
            <p:nvPr/>
          </p:nvSpPr>
          <p:spPr bwMode="auto">
            <a:xfrm>
              <a:off x="915" y="2612"/>
              <a:ext cx="47" cy="85"/>
            </a:xfrm>
            <a:custGeom>
              <a:avLst/>
              <a:gdLst>
                <a:gd name="T0" fmla="*/ 20 w 20"/>
                <a:gd name="T1" fmla="*/ 35 h 35"/>
                <a:gd name="T2" fmla="*/ 16 w 20"/>
                <a:gd name="T3" fmla="*/ 35 h 35"/>
                <a:gd name="T4" fmla="*/ 16 w 20"/>
                <a:gd name="T5" fmla="*/ 21 h 35"/>
                <a:gd name="T6" fmla="*/ 10 w 20"/>
                <a:gd name="T7" fmla="*/ 14 h 35"/>
                <a:gd name="T8" fmla="*/ 5 w 20"/>
                <a:gd name="T9" fmla="*/ 16 h 35"/>
                <a:gd name="T10" fmla="*/ 4 w 20"/>
                <a:gd name="T11" fmla="*/ 21 h 35"/>
                <a:gd name="T12" fmla="*/ 4 w 20"/>
                <a:gd name="T13" fmla="*/ 35 h 35"/>
                <a:gd name="T14" fmla="*/ 0 w 20"/>
                <a:gd name="T15" fmla="*/ 35 h 35"/>
                <a:gd name="T16" fmla="*/ 0 w 20"/>
                <a:gd name="T17" fmla="*/ 0 h 35"/>
                <a:gd name="T18" fmla="*/ 4 w 20"/>
                <a:gd name="T19" fmla="*/ 0 h 35"/>
                <a:gd name="T20" fmla="*/ 4 w 20"/>
                <a:gd name="T21" fmla="*/ 15 h 35"/>
                <a:gd name="T22" fmla="*/ 4 w 20"/>
                <a:gd name="T23" fmla="*/ 15 h 35"/>
                <a:gd name="T24" fmla="*/ 11 w 20"/>
                <a:gd name="T25" fmla="*/ 10 h 35"/>
                <a:gd name="T26" fmla="*/ 20 w 20"/>
                <a:gd name="T27" fmla="*/ 20 h 35"/>
                <a:gd name="T28" fmla="*/ 20 w 20"/>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35">
                  <a:moveTo>
                    <a:pt x="20" y="35"/>
                  </a:moveTo>
                  <a:cubicBezTo>
                    <a:pt x="16" y="35"/>
                    <a:pt x="16" y="35"/>
                    <a:pt x="16" y="35"/>
                  </a:cubicBezTo>
                  <a:cubicBezTo>
                    <a:pt x="16" y="21"/>
                    <a:pt x="16" y="21"/>
                    <a:pt x="16" y="21"/>
                  </a:cubicBezTo>
                  <a:cubicBezTo>
                    <a:pt x="16" y="16"/>
                    <a:pt x="14" y="14"/>
                    <a:pt x="10" y="14"/>
                  </a:cubicBezTo>
                  <a:cubicBezTo>
                    <a:pt x="8" y="14"/>
                    <a:pt x="7" y="14"/>
                    <a:pt x="5" y="16"/>
                  </a:cubicBezTo>
                  <a:cubicBezTo>
                    <a:pt x="4" y="17"/>
                    <a:pt x="4" y="19"/>
                    <a:pt x="4" y="21"/>
                  </a:cubicBezTo>
                  <a:cubicBezTo>
                    <a:pt x="4" y="35"/>
                    <a:pt x="4" y="35"/>
                    <a:pt x="4" y="35"/>
                  </a:cubicBezTo>
                  <a:cubicBezTo>
                    <a:pt x="0" y="35"/>
                    <a:pt x="0" y="35"/>
                    <a:pt x="0" y="35"/>
                  </a:cubicBezTo>
                  <a:cubicBezTo>
                    <a:pt x="0" y="0"/>
                    <a:pt x="0" y="0"/>
                    <a:pt x="0" y="0"/>
                  </a:cubicBezTo>
                  <a:cubicBezTo>
                    <a:pt x="4" y="0"/>
                    <a:pt x="4" y="0"/>
                    <a:pt x="4" y="0"/>
                  </a:cubicBezTo>
                  <a:cubicBezTo>
                    <a:pt x="4" y="15"/>
                    <a:pt x="4" y="15"/>
                    <a:pt x="4" y="15"/>
                  </a:cubicBezTo>
                  <a:cubicBezTo>
                    <a:pt x="4" y="15"/>
                    <a:pt x="4" y="15"/>
                    <a:pt x="4" y="15"/>
                  </a:cubicBezTo>
                  <a:cubicBezTo>
                    <a:pt x="5" y="12"/>
                    <a:pt x="8" y="10"/>
                    <a:pt x="11" y="10"/>
                  </a:cubicBezTo>
                  <a:cubicBezTo>
                    <a:pt x="17" y="10"/>
                    <a:pt x="20" y="14"/>
                    <a:pt x="20" y="20"/>
                  </a:cubicBezTo>
                  <a:lnTo>
                    <a:pt x="20"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3" name="Freeform 148"/>
            <p:cNvSpPr>
              <a:spLocks noEditPoints="1"/>
            </p:cNvSpPr>
            <p:nvPr/>
          </p:nvSpPr>
          <p:spPr bwMode="auto">
            <a:xfrm>
              <a:off x="972" y="2637"/>
              <a:ext cx="45" cy="63"/>
            </a:xfrm>
            <a:custGeom>
              <a:avLst/>
              <a:gdLst>
                <a:gd name="T0" fmla="*/ 19 w 19"/>
                <a:gd name="T1" fmla="*/ 25 h 26"/>
                <a:gd name="T2" fmla="*/ 15 w 19"/>
                <a:gd name="T3" fmla="*/ 25 h 26"/>
                <a:gd name="T4" fmla="*/ 15 w 19"/>
                <a:gd name="T5" fmla="*/ 21 h 26"/>
                <a:gd name="T6" fmla="*/ 15 w 19"/>
                <a:gd name="T7" fmla="*/ 21 h 26"/>
                <a:gd name="T8" fmla="*/ 7 w 19"/>
                <a:gd name="T9" fmla="*/ 26 h 26"/>
                <a:gd name="T10" fmla="*/ 2 w 19"/>
                <a:gd name="T11" fmla="*/ 24 h 26"/>
                <a:gd name="T12" fmla="*/ 0 w 19"/>
                <a:gd name="T13" fmla="*/ 19 h 26"/>
                <a:gd name="T14" fmla="*/ 8 w 19"/>
                <a:gd name="T15" fmla="*/ 11 h 26"/>
                <a:gd name="T16" fmla="*/ 15 w 19"/>
                <a:gd name="T17" fmla="*/ 10 h 26"/>
                <a:gd name="T18" fmla="*/ 10 w 19"/>
                <a:gd name="T19" fmla="*/ 4 h 26"/>
                <a:gd name="T20" fmla="*/ 2 w 19"/>
                <a:gd name="T21" fmla="*/ 7 h 26"/>
                <a:gd name="T22" fmla="*/ 2 w 19"/>
                <a:gd name="T23" fmla="*/ 3 h 26"/>
                <a:gd name="T24" fmla="*/ 6 w 19"/>
                <a:gd name="T25" fmla="*/ 1 h 26"/>
                <a:gd name="T26" fmla="*/ 10 w 19"/>
                <a:gd name="T27" fmla="*/ 0 h 26"/>
                <a:gd name="T28" fmla="*/ 19 w 19"/>
                <a:gd name="T29" fmla="*/ 9 h 26"/>
                <a:gd name="T30" fmla="*/ 19 w 19"/>
                <a:gd name="T31" fmla="*/ 25 h 26"/>
                <a:gd name="T32" fmla="*/ 15 w 19"/>
                <a:gd name="T33" fmla="*/ 13 h 26"/>
                <a:gd name="T34" fmla="*/ 9 w 19"/>
                <a:gd name="T35" fmla="*/ 14 h 26"/>
                <a:gd name="T36" fmla="*/ 5 w 19"/>
                <a:gd name="T37" fmla="*/ 15 h 26"/>
                <a:gd name="T38" fmla="*/ 4 w 19"/>
                <a:gd name="T39" fmla="*/ 18 h 26"/>
                <a:gd name="T40" fmla="*/ 5 w 19"/>
                <a:gd name="T41" fmla="*/ 21 h 26"/>
                <a:gd name="T42" fmla="*/ 8 w 19"/>
                <a:gd name="T43" fmla="*/ 22 h 26"/>
                <a:gd name="T44" fmla="*/ 13 w 19"/>
                <a:gd name="T45" fmla="*/ 20 h 26"/>
                <a:gd name="T46" fmla="*/ 15 w 19"/>
                <a:gd name="T47" fmla="*/ 15 h 26"/>
                <a:gd name="T48" fmla="*/ 15 w 19"/>
                <a:gd name="T4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6">
                  <a:moveTo>
                    <a:pt x="19" y="25"/>
                  </a:moveTo>
                  <a:cubicBezTo>
                    <a:pt x="15" y="25"/>
                    <a:pt x="15" y="25"/>
                    <a:pt x="15" y="25"/>
                  </a:cubicBezTo>
                  <a:cubicBezTo>
                    <a:pt x="15" y="21"/>
                    <a:pt x="15" y="21"/>
                    <a:pt x="15" y="21"/>
                  </a:cubicBezTo>
                  <a:cubicBezTo>
                    <a:pt x="15" y="21"/>
                    <a:pt x="15" y="21"/>
                    <a:pt x="15" y="21"/>
                  </a:cubicBezTo>
                  <a:cubicBezTo>
                    <a:pt x="13" y="24"/>
                    <a:pt x="10" y="26"/>
                    <a:pt x="7" y="26"/>
                  </a:cubicBezTo>
                  <a:cubicBezTo>
                    <a:pt x="5" y="26"/>
                    <a:pt x="3" y="25"/>
                    <a:pt x="2" y="24"/>
                  </a:cubicBezTo>
                  <a:cubicBezTo>
                    <a:pt x="0" y="22"/>
                    <a:pt x="0" y="21"/>
                    <a:pt x="0" y="19"/>
                  </a:cubicBezTo>
                  <a:cubicBezTo>
                    <a:pt x="0" y="14"/>
                    <a:pt x="2" y="12"/>
                    <a:pt x="8" y="11"/>
                  </a:cubicBezTo>
                  <a:cubicBezTo>
                    <a:pt x="15" y="10"/>
                    <a:pt x="15" y="10"/>
                    <a:pt x="15" y="10"/>
                  </a:cubicBezTo>
                  <a:cubicBezTo>
                    <a:pt x="15" y="6"/>
                    <a:pt x="13" y="4"/>
                    <a:pt x="10" y="4"/>
                  </a:cubicBezTo>
                  <a:cubicBezTo>
                    <a:pt x="7" y="4"/>
                    <a:pt x="4" y="5"/>
                    <a:pt x="2" y="7"/>
                  </a:cubicBezTo>
                  <a:cubicBezTo>
                    <a:pt x="2" y="3"/>
                    <a:pt x="2" y="3"/>
                    <a:pt x="2" y="3"/>
                  </a:cubicBezTo>
                  <a:cubicBezTo>
                    <a:pt x="3" y="2"/>
                    <a:pt x="4" y="2"/>
                    <a:pt x="6" y="1"/>
                  </a:cubicBezTo>
                  <a:cubicBezTo>
                    <a:pt x="7" y="1"/>
                    <a:pt x="9" y="0"/>
                    <a:pt x="10" y="0"/>
                  </a:cubicBezTo>
                  <a:cubicBezTo>
                    <a:pt x="16" y="0"/>
                    <a:pt x="19" y="3"/>
                    <a:pt x="19" y="9"/>
                  </a:cubicBezTo>
                  <a:lnTo>
                    <a:pt x="19" y="25"/>
                  </a:lnTo>
                  <a:close/>
                  <a:moveTo>
                    <a:pt x="15" y="13"/>
                  </a:moveTo>
                  <a:cubicBezTo>
                    <a:pt x="9" y="14"/>
                    <a:pt x="9" y="14"/>
                    <a:pt x="9" y="14"/>
                  </a:cubicBezTo>
                  <a:cubicBezTo>
                    <a:pt x="7" y="14"/>
                    <a:pt x="6" y="14"/>
                    <a:pt x="5" y="15"/>
                  </a:cubicBezTo>
                  <a:cubicBezTo>
                    <a:pt x="4" y="16"/>
                    <a:pt x="4" y="17"/>
                    <a:pt x="4" y="18"/>
                  </a:cubicBezTo>
                  <a:cubicBezTo>
                    <a:pt x="4" y="20"/>
                    <a:pt x="4" y="21"/>
                    <a:pt x="5" y="21"/>
                  </a:cubicBezTo>
                  <a:cubicBezTo>
                    <a:pt x="6" y="22"/>
                    <a:pt x="7" y="22"/>
                    <a:pt x="8" y="22"/>
                  </a:cubicBezTo>
                  <a:cubicBezTo>
                    <a:pt x="10" y="22"/>
                    <a:pt x="12" y="22"/>
                    <a:pt x="13" y="20"/>
                  </a:cubicBezTo>
                  <a:cubicBezTo>
                    <a:pt x="14" y="19"/>
                    <a:pt x="15" y="17"/>
                    <a:pt x="15" y="15"/>
                  </a:cubicBezTo>
                  <a:lnTo>
                    <a:pt x="15"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4" name="Freeform 149"/>
            <p:cNvSpPr>
              <a:spLocks/>
            </p:cNvSpPr>
            <p:nvPr/>
          </p:nvSpPr>
          <p:spPr bwMode="auto">
            <a:xfrm>
              <a:off x="1029" y="2639"/>
              <a:ext cx="31" cy="58"/>
            </a:xfrm>
            <a:custGeom>
              <a:avLst/>
              <a:gdLst>
                <a:gd name="T0" fmla="*/ 13 w 13"/>
                <a:gd name="T1" fmla="*/ 4 h 24"/>
                <a:gd name="T2" fmla="*/ 10 w 13"/>
                <a:gd name="T3" fmla="*/ 3 h 24"/>
                <a:gd name="T4" fmla="*/ 6 w 13"/>
                <a:gd name="T5" fmla="*/ 6 h 24"/>
                <a:gd name="T6" fmla="*/ 4 w 13"/>
                <a:gd name="T7" fmla="*/ 12 h 24"/>
                <a:gd name="T8" fmla="*/ 4 w 13"/>
                <a:gd name="T9" fmla="*/ 24 h 24"/>
                <a:gd name="T10" fmla="*/ 0 w 13"/>
                <a:gd name="T11" fmla="*/ 24 h 24"/>
                <a:gd name="T12" fmla="*/ 0 w 13"/>
                <a:gd name="T13" fmla="*/ 0 h 24"/>
                <a:gd name="T14" fmla="*/ 4 w 13"/>
                <a:gd name="T15" fmla="*/ 0 h 24"/>
                <a:gd name="T16" fmla="*/ 4 w 13"/>
                <a:gd name="T17" fmla="*/ 5 h 24"/>
                <a:gd name="T18" fmla="*/ 4 w 13"/>
                <a:gd name="T19" fmla="*/ 5 h 24"/>
                <a:gd name="T20" fmla="*/ 7 w 13"/>
                <a:gd name="T21" fmla="*/ 1 h 24"/>
                <a:gd name="T22" fmla="*/ 11 w 13"/>
                <a:gd name="T23" fmla="*/ 0 h 24"/>
                <a:gd name="T24" fmla="*/ 13 w 13"/>
                <a:gd name="T25" fmla="*/ 0 h 24"/>
                <a:gd name="T26" fmla="*/ 13 w 13"/>
                <a:gd name="T2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4">
                  <a:moveTo>
                    <a:pt x="13" y="4"/>
                  </a:moveTo>
                  <a:cubicBezTo>
                    <a:pt x="12" y="3"/>
                    <a:pt x="11" y="3"/>
                    <a:pt x="10" y="3"/>
                  </a:cubicBezTo>
                  <a:cubicBezTo>
                    <a:pt x="8" y="3"/>
                    <a:pt x="7" y="4"/>
                    <a:pt x="6" y="6"/>
                  </a:cubicBezTo>
                  <a:cubicBezTo>
                    <a:pt x="5" y="7"/>
                    <a:pt x="4" y="9"/>
                    <a:pt x="4" y="12"/>
                  </a:cubicBezTo>
                  <a:cubicBezTo>
                    <a:pt x="4" y="24"/>
                    <a:pt x="4" y="24"/>
                    <a:pt x="4" y="24"/>
                  </a:cubicBezTo>
                  <a:cubicBezTo>
                    <a:pt x="0" y="24"/>
                    <a:pt x="0" y="24"/>
                    <a:pt x="0" y="24"/>
                  </a:cubicBezTo>
                  <a:cubicBezTo>
                    <a:pt x="0" y="0"/>
                    <a:pt x="0" y="0"/>
                    <a:pt x="0" y="0"/>
                  </a:cubicBezTo>
                  <a:cubicBezTo>
                    <a:pt x="4" y="0"/>
                    <a:pt x="4" y="0"/>
                    <a:pt x="4" y="0"/>
                  </a:cubicBezTo>
                  <a:cubicBezTo>
                    <a:pt x="4" y="5"/>
                    <a:pt x="4" y="5"/>
                    <a:pt x="4" y="5"/>
                  </a:cubicBezTo>
                  <a:cubicBezTo>
                    <a:pt x="4" y="5"/>
                    <a:pt x="4" y="5"/>
                    <a:pt x="4" y="5"/>
                  </a:cubicBezTo>
                  <a:cubicBezTo>
                    <a:pt x="5" y="3"/>
                    <a:pt x="6" y="2"/>
                    <a:pt x="7" y="1"/>
                  </a:cubicBezTo>
                  <a:cubicBezTo>
                    <a:pt x="8" y="0"/>
                    <a:pt x="9" y="0"/>
                    <a:pt x="11" y="0"/>
                  </a:cubicBezTo>
                  <a:cubicBezTo>
                    <a:pt x="12" y="0"/>
                    <a:pt x="12" y="0"/>
                    <a:pt x="13" y="0"/>
                  </a:cubicBezTo>
                  <a:lnTo>
                    <a:pt x="13"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5" name="Freeform 150"/>
            <p:cNvSpPr>
              <a:spLocks noEditPoints="1"/>
            </p:cNvSpPr>
            <p:nvPr/>
          </p:nvSpPr>
          <p:spPr bwMode="auto">
            <a:xfrm>
              <a:off x="1060" y="2637"/>
              <a:ext cx="50" cy="63"/>
            </a:xfrm>
            <a:custGeom>
              <a:avLst/>
              <a:gdLst>
                <a:gd name="T0" fmla="*/ 21 w 21"/>
                <a:gd name="T1" fmla="*/ 14 h 26"/>
                <a:gd name="T2" fmla="*/ 4 w 21"/>
                <a:gd name="T3" fmla="*/ 14 h 26"/>
                <a:gd name="T4" fmla="*/ 7 w 21"/>
                <a:gd name="T5" fmla="*/ 20 h 26"/>
                <a:gd name="T6" fmla="*/ 12 w 21"/>
                <a:gd name="T7" fmla="*/ 22 h 26"/>
                <a:gd name="T8" fmla="*/ 20 w 21"/>
                <a:gd name="T9" fmla="*/ 20 h 26"/>
                <a:gd name="T10" fmla="*/ 20 w 21"/>
                <a:gd name="T11" fmla="*/ 23 h 26"/>
                <a:gd name="T12" fmla="*/ 11 w 21"/>
                <a:gd name="T13" fmla="*/ 26 h 26"/>
                <a:gd name="T14" fmla="*/ 3 w 21"/>
                <a:gd name="T15" fmla="*/ 22 h 26"/>
                <a:gd name="T16" fmla="*/ 0 w 21"/>
                <a:gd name="T17" fmla="*/ 13 h 26"/>
                <a:gd name="T18" fmla="*/ 2 w 21"/>
                <a:gd name="T19" fmla="*/ 7 h 26"/>
                <a:gd name="T20" fmla="*/ 6 w 21"/>
                <a:gd name="T21" fmla="*/ 2 h 26"/>
                <a:gd name="T22" fmla="*/ 11 w 21"/>
                <a:gd name="T23" fmla="*/ 0 h 26"/>
                <a:gd name="T24" fmla="*/ 19 w 21"/>
                <a:gd name="T25" fmla="*/ 3 h 26"/>
                <a:gd name="T26" fmla="*/ 21 w 21"/>
                <a:gd name="T27" fmla="*/ 12 h 26"/>
                <a:gd name="T28" fmla="*/ 21 w 21"/>
                <a:gd name="T29" fmla="*/ 14 h 26"/>
                <a:gd name="T30" fmla="*/ 17 w 21"/>
                <a:gd name="T31" fmla="*/ 11 h 26"/>
                <a:gd name="T32" fmla="*/ 16 w 21"/>
                <a:gd name="T33" fmla="*/ 6 h 26"/>
                <a:gd name="T34" fmla="*/ 11 w 21"/>
                <a:gd name="T35" fmla="*/ 4 h 26"/>
                <a:gd name="T36" fmla="*/ 7 w 21"/>
                <a:gd name="T37" fmla="*/ 6 h 26"/>
                <a:gd name="T38" fmla="*/ 4 w 21"/>
                <a:gd name="T39" fmla="*/ 11 h 26"/>
                <a:gd name="T40" fmla="*/ 17 w 21"/>
                <a:gd name="T4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6">
                  <a:moveTo>
                    <a:pt x="21" y="14"/>
                  </a:moveTo>
                  <a:cubicBezTo>
                    <a:pt x="4" y="14"/>
                    <a:pt x="4" y="14"/>
                    <a:pt x="4" y="14"/>
                  </a:cubicBezTo>
                  <a:cubicBezTo>
                    <a:pt x="4" y="17"/>
                    <a:pt x="5" y="19"/>
                    <a:pt x="7" y="20"/>
                  </a:cubicBezTo>
                  <a:cubicBezTo>
                    <a:pt x="8" y="22"/>
                    <a:pt x="10" y="22"/>
                    <a:pt x="12" y="22"/>
                  </a:cubicBezTo>
                  <a:cubicBezTo>
                    <a:pt x="15" y="22"/>
                    <a:pt x="17" y="21"/>
                    <a:pt x="20" y="20"/>
                  </a:cubicBezTo>
                  <a:cubicBezTo>
                    <a:pt x="20" y="23"/>
                    <a:pt x="20" y="23"/>
                    <a:pt x="20" y="23"/>
                  </a:cubicBezTo>
                  <a:cubicBezTo>
                    <a:pt x="18" y="25"/>
                    <a:pt x="15" y="26"/>
                    <a:pt x="11" y="26"/>
                  </a:cubicBezTo>
                  <a:cubicBezTo>
                    <a:pt x="8" y="26"/>
                    <a:pt x="5" y="25"/>
                    <a:pt x="3" y="22"/>
                  </a:cubicBezTo>
                  <a:cubicBezTo>
                    <a:pt x="1" y="20"/>
                    <a:pt x="0" y="17"/>
                    <a:pt x="0" y="13"/>
                  </a:cubicBezTo>
                  <a:cubicBezTo>
                    <a:pt x="0" y="11"/>
                    <a:pt x="1" y="9"/>
                    <a:pt x="2" y="7"/>
                  </a:cubicBezTo>
                  <a:cubicBezTo>
                    <a:pt x="3" y="5"/>
                    <a:pt x="4" y="3"/>
                    <a:pt x="6" y="2"/>
                  </a:cubicBezTo>
                  <a:cubicBezTo>
                    <a:pt x="8" y="1"/>
                    <a:pt x="9" y="0"/>
                    <a:pt x="11" y="0"/>
                  </a:cubicBezTo>
                  <a:cubicBezTo>
                    <a:pt x="15" y="0"/>
                    <a:pt x="17" y="1"/>
                    <a:pt x="19" y="3"/>
                  </a:cubicBezTo>
                  <a:cubicBezTo>
                    <a:pt x="21" y="6"/>
                    <a:pt x="21" y="8"/>
                    <a:pt x="21" y="12"/>
                  </a:cubicBezTo>
                  <a:lnTo>
                    <a:pt x="21" y="14"/>
                  </a:lnTo>
                  <a:close/>
                  <a:moveTo>
                    <a:pt x="17" y="11"/>
                  </a:moveTo>
                  <a:cubicBezTo>
                    <a:pt x="17" y="9"/>
                    <a:pt x="17" y="7"/>
                    <a:pt x="16" y="6"/>
                  </a:cubicBezTo>
                  <a:cubicBezTo>
                    <a:pt x="15" y="4"/>
                    <a:pt x="13" y="4"/>
                    <a:pt x="11" y="4"/>
                  </a:cubicBezTo>
                  <a:cubicBezTo>
                    <a:pt x="10" y="4"/>
                    <a:pt x="8" y="4"/>
                    <a:pt x="7" y="6"/>
                  </a:cubicBezTo>
                  <a:cubicBezTo>
                    <a:pt x="6" y="7"/>
                    <a:pt x="5" y="9"/>
                    <a:pt x="4" y="11"/>
                  </a:cubicBezTo>
                  <a:lnTo>
                    <a:pt x="1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6" name="Freeform 151"/>
            <p:cNvSpPr>
              <a:spLocks noEditPoints="1"/>
            </p:cNvSpPr>
            <p:nvPr/>
          </p:nvSpPr>
          <p:spPr bwMode="auto">
            <a:xfrm>
              <a:off x="1122" y="2615"/>
              <a:ext cx="50" cy="82"/>
            </a:xfrm>
            <a:custGeom>
              <a:avLst/>
              <a:gdLst>
                <a:gd name="T0" fmla="*/ 21 w 21"/>
                <a:gd name="T1" fmla="*/ 10 h 34"/>
                <a:gd name="T2" fmla="*/ 17 w 21"/>
                <a:gd name="T3" fmla="*/ 18 h 34"/>
                <a:gd name="T4" fmla="*/ 9 w 21"/>
                <a:gd name="T5" fmla="*/ 21 h 34"/>
                <a:gd name="T6" fmla="*/ 4 w 21"/>
                <a:gd name="T7" fmla="*/ 21 h 34"/>
                <a:gd name="T8" fmla="*/ 4 w 21"/>
                <a:gd name="T9" fmla="*/ 34 h 34"/>
                <a:gd name="T10" fmla="*/ 0 w 21"/>
                <a:gd name="T11" fmla="*/ 34 h 34"/>
                <a:gd name="T12" fmla="*/ 0 w 21"/>
                <a:gd name="T13" fmla="*/ 0 h 34"/>
                <a:gd name="T14" fmla="*/ 9 w 21"/>
                <a:gd name="T15" fmla="*/ 0 h 34"/>
                <a:gd name="T16" fmla="*/ 18 w 21"/>
                <a:gd name="T17" fmla="*/ 3 h 34"/>
                <a:gd name="T18" fmla="*/ 21 w 21"/>
                <a:gd name="T19" fmla="*/ 10 h 34"/>
                <a:gd name="T20" fmla="*/ 17 w 21"/>
                <a:gd name="T21" fmla="*/ 11 h 34"/>
                <a:gd name="T22" fmla="*/ 9 w 21"/>
                <a:gd name="T23" fmla="*/ 4 h 34"/>
                <a:gd name="T24" fmla="*/ 4 w 21"/>
                <a:gd name="T25" fmla="*/ 4 h 34"/>
                <a:gd name="T26" fmla="*/ 4 w 21"/>
                <a:gd name="T27" fmla="*/ 18 h 34"/>
                <a:gd name="T28" fmla="*/ 8 w 21"/>
                <a:gd name="T29" fmla="*/ 18 h 34"/>
                <a:gd name="T30" fmla="*/ 14 w 21"/>
                <a:gd name="T31" fmla="*/ 16 h 34"/>
                <a:gd name="T32" fmla="*/ 17 w 21"/>
                <a:gd name="T33"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34">
                  <a:moveTo>
                    <a:pt x="21" y="10"/>
                  </a:moveTo>
                  <a:cubicBezTo>
                    <a:pt x="21" y="14"/>
                    <a:pt x="20" y="16"/>
                    <a:pt x="17" y="18"/>
                  </a:cubicBezTo>
                  <a:cubicBezTo>
                    <a:pt x="15" y="20"/>
                    <a:pt x="12" y="21"/>
                    <a:pt x="9" y="21"/>
                  </a:cubicBezTo>
                  <a:cubicBezTo>
                    <a:pt x="4" y="21"/>
                    <a:pt x="4" y="21"/>
                    <a:pt x="4" y="21"/>
                  </a:cubicBezTo>
                  <a:cubicBezTo>
                    <a:pt x="4" y="34"/>
                    <a:pt x="4" y="34"/>
                    <a:pt x="4" y="34"/>
                  </a:cubicBezTo>
                  <a:cubicBezTo>
                    <a:pt x="0" y="34"/>
                    <a:pt x="0" y="34"/>
                    <a:pt x="0" y="34"/>
                  </a:cubicBezTo>
                  <a:cubicBezTo>
                    <a:pt x="0" y="0"/>
                    <a:pt x="0" y="0"/>
                    <a:pt x="0" y="0"/>
                  </a:cubicBezTo>
                  <a:cubicBezTo>
                    <a:pt x="9" y="0"/>
                    <a:pt x="9" y="0"/>
                    <a:pt x="9" y="0"/>
                  </a:cubicBezTo>
                  <a:cubicBezTo>
                    <a:pt x="13" y="0"/>
                    <a:pt x="16" y="1"/>
                    <a:pt x="18" y="3"/>
                  </a:cubicBezTo>
                  <a:cubicBezTo>
                    <a:pt x="20" y="5"/>
                    <a:pt x="21" y="7"/>
                    <a:pt x="21" y="10"/>
                  </a:cubicBezTo>
                  <a:close/>
                  <a:moveTo>
                    <a:pt x="17" y="11"/>
                  </a:moveTo>
                  <a:cubicBezTo>
                    <a:pt x="17" y="6"/>
                    <a:pt x="14" y="4"/>
                    <a:pt x="9" y="4"/>
                  </a:cubicBezTo>
                  <a:cubicBezTo>
                    <a:pt x="4" y="4"/>
                    <a:pt x="4" y="4"/>
                    <a:pt x="4" y="4"/>
                  </a:cubicBezTo>
                  <a:cubicBezTo>
                    <a:pt x="4" y="18"/>
                    <a:pt x="4" y="18"/>
                    <a:pt x="4" y="18"/>
                  </a:cubicBezTo>
                  <a:cubicBezTo>
                    <a:pt x="8" y="18"/>
                    <a:pt x="8" y="18"/>
                    <a:pt x="8" y="18"/>
                  </a:cubicBezTo>
                  <a:cubicBezTo>
                    <a:pt x="11" y="18"/>
                    <a:pt x="13" y="17"/>
                    <a:pt x="14" y="16"/>
                  </a:cubicBezTo>
                  <a:cubicBezTo>
                    <a:pt x="16" y="15"/>
                    <a:pt x="17" y="13"/>
                    <a:pt x="17"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7" name="Freeform 152"/>
            <p:cNvSpPr>
              <a:spLocks noEditPoints="1"/>
            </p:cNvSpPr>
            <p:nvPr/>
          </p:nvSpPr>
          <p:spPr bwMode="auto">
            <a:xfrm>
              <a:off x="1175" y="2637"/>
              <a:ext cx="54" cy="63"/>
            </a:xfrm>
            <a:custGeom>
              <a:avLst/>
              <a:gdLst>
                <a:gd name="T0" fmla="*/ 23 w 23"/>
                <a:gd name="T1" fmla="*/ 13 h 26"/>
                <a:gd name="T2" fmla="*/ 20 w 23"/>
                <a:gd name="T3" fmla="*/ 22 h 26"/>
                <a:gd name="T4" fmla="*/ 11 w 23"/>
                <a:gd name="T5" fmla="*/ 26 h 26"/>
                <a:gd name="T6" fmla="*/ 3 w 23"/>
                <a:gd name="T7" fmla="*/ 22 h 26"/>
                <a:gd name="T8" fmla="*/ 0 w 23"/>
                <a:gd name="T9" fmla="*/ 13 h 26"/>
                <a:gd name="T10" fmla="*/ 3 w 23"/>
                <a:gd name="T11" fmla="*/ 4 h 26"/>
                <a:gd name="T12" fmla="*/ 12 w 23"/>
                <a:gd name="T13" fmla="*/ 0 h 26"/>
                <a:gd name="T14" fmla="*/ 20 w 23"/>
                <a:gd name="T15" fmla="*/ 4 h 26"/>
                <a:gd name="T16" fmla="*/ 23 w 23"/>
                <a:gd name="T17" fmla="*/ 13 h 26"/>
                <a:gd name="T18" fmla="*/ 19 w 23"/>
                <a:gd name="T19" fmla="*/ 13 h 26"/>
                <a:gd name="T20" fmla="*/ 17 w 23"/>
                <a:gd name="T21" fmla="*/ 6 h 26"/>
                <a:gd name="T22" fmla="*/ 12 w 23"/>
                <a:gd name="T23" fmla="*/ 4 h 26"/>
                <a:gd name="T24" fmla="*/ 6 w 23"/>
                <a:gd name="T25" fmla="*/ 6 h 26"/>
                <a:gd name="T26" fmla="*/ 4 w 23"/>
                <a:gd name="T27" fmla="*/ 13 h 26"/>
                <a:gd name="T28" fmla="*/ 6 w 23"/>
                <a:gd name="T29" fmla="*/ 20 h 26"/>
                <a:gd name="T30" fmla="*/ 12 w 23"/>
                <a:gd name="T31" fmla="*/ 22 h 26"/>
                <a:gd name="T32" fmla="*/ 17 w 23"/>
                <a:gd name="T33" fmla="*/ 20 h 26"/>
                <a:gd name="T34" fmla="*/ 19 w 23"/>
                <a:gd name="T3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6">
                  <a:moveTo>
                    <a:pt x="23" y="13"/>
                  </a:moveTo>
                  <a:cubicBezTo>
                    <a:pt x="23" y="17"/>
                    <a:pt x="22" y="20"/>
                    <a:pt x="20" y="22"/>
                  </a:cubicBezTo>
                  <a:cubicBezTo>
                    <a:pt x="18" y="24"/>
                    <a:pt x="15" y="26"/>
                    <a:pt x="11" y="26"/>
                  </a:cubicBezTo>
                  <a:cubicBezTo>
                    <a:pt x="8" y="26"/>
                    <a:pt x="5" y="24"/>
                    <a:pt x="3" y="22"/>
                  </a:cubicBezTo>
                  <a:cubicBezTo>
                    <a:pt x="1" y="20"/>
                    <a:pt x="0" y="17"/>
                    <a:pt x="0" y="13"/>
                  </a:cubicBezTo>
                  <a:cubicBezTo>
                    <a:pt x="0" y="9"/>
                    <a:pt x="1" y="6"/>
                    <a:pt x="3" y="4"/>
                  </a:cubicBezTo>
                  <a:cubicBezTo>
                    <a:pt x="5" y="2"/>
                    <a:pt x="8" y="0"/>
                    <a:pt x="12" y="0"/>
                  </a:cubicBezTo>
                  <a:cubicBezTo>
                    <a:pt x="15" y="0"/>
                    <a:pt x="18" y="2"/>
                    <a:pt x="20" y="4"/>
                  </a:cubicBezTo>
                  <a:cubicBezTo>
                    <a:pt x="22" y="6"/>
                    <a:pt x="23" y="9"/>
                    <a:pt x="23" y="13"/>
                  </a:cubicBezTo>
                  <a:close/>
                  <a:moveTo>
                    <a:pt x="19" y="13"/>
                  </a:moveTo>
                  <a:cubicBezTo>
                    <a:pt x="19" y="10"/>
                    <a:pt x="19" y="8"/>
                    <a:pt x="17" y="6"/>
                  </a:cubicBezTo>
                  <a:cubicBezTo>
                    <a:pt x="16" y="5"/>
                    <a:pt x="14" y="4"/>
                    <a:pt x="12" y="4"/>
                  </a:cubicBezTo>
                  <a:cubicBezTo>
                    <a:pt x="9" y="4"/>
                    <a:pt x="7" y="5"/>
                    <a:pt x="6" y="6"/>
                  </a:cubicBezTo>
                  <a:cubicBezTo>
                    <a:pt x="4" y="8"/>
                    <a:pt x="4" y="10"/>
                    <a:pt x="4" y="13"/>
                  </a:cubicBezTo>
                  <a:cubicBezTo>
                    <a:pt x="4" y="16"/>
                    <a:pt x="4" y="18"/>
                    <a:pt x="6" y="20"/>
                  </a:cubicBezTo>
                  <a:cubicBezTo>
                    <a:pt x="7" y="22"/>
                    <a:pt x="9" y="22"/>
                    <a:pt x="12" y="22"/>
                  </a:cubicBezTo>
                  <a:cubicBezTo>
                    <a:pt x="14" y="22"/>
                    <a:pt x="16" y="22"/>
                    <a:pt x="17" y="20"/>
                  </a:cubicBezTo>
                  <a:cubicBezTo>
                    <a:pt x="19" y="18"/>
                    <a:pt x="19" y="16"/>
                    <a:pt x="19"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8" name="Freeform 153"/>
            <p:cNvSpPr>
              <a:spLocks noEditPoints="1"/>
            </p:cNvSpPr>
            <p:nvPr/>
          </p:nvSpPr>
          <p:spPr bwMode="auto">
            <a:xfrm>
              <a:off x="1239" y="2612"/>
              <a:ext cx="12" cy="85"/>
            </a:xfrm>
            <a:custGeom>
              <a:avLst/>
              <a:gdLst>
                <a:gd name="T0" fmla="*/ 5 w 5"/>
                <a:gd name="T1" fmla="*/ 2 h 35"/>
                <a:gd name="T2" fmla="*/ 5 w 5"/>
                <a:gd name="T3" fmla="*/ 4 h 35"/>
                <a:gd name="T4" fmla="*/ 3 w 5"/>
                <a:gd name="T5" fmla="*/ 5 h 35"/>
                <a:gd name="T6" fmla="*/ 1 w 5"/>
                <a:gd name="T7" fmla="*/ 4 h 35"/>
                <a:gd name="T8" fmla="*/ 0 w 5"/>
                <a:gd name="T9" fmla="*/ 2 h 35"/>
                <a:gd name="T10" fmla="*/ 1 w 5"/>
                <a:gd name="T11" fmla="*/ 1 h 35"/>
                <a:gd name="T12" fmla="*/ 3 w 5"/>
                <a:gd name="T13" fmla="*/ 0 h 35"/>
                <a:gd name="T14" fmla="*/ 5 w 5"/>
                <a:gd name="T15" fmla="*/ 1 h 35"/>
                <a:gd name="T16" fmla="*/ 5 w 5"/>
                <a:gd name="T17" fmla="*/ 2 h 35"/>
                <a:gd name="T18" fmla="*/ 5 w 5"/>
                <a:gd name="T19" fmla="*/ 35 h 35"/>
                <a:gd name="T20" fmla="*/ 1 w 5"/>
                <a:gd name="T21" fmla="*/ 35 h 35"/>
                <a:gd name="T22" fmla="*/ 1 w 5"/>
                <a:gd name="T23" fmla="*/ 11 h 35"/>
                <a:gd name="T24" fmla="*/ 5 w 5"/>
                <a:gd name="T25" fmla="*/ 11 h 35"/>
                <a:gd name="T26" fmla="*/ 5 w 5"/>
                <a:gd name="T2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35">
                  <a:moveTo>
                    <a:pt x="5" y="2"/>
                  </a:moveTo>
                  <a:cubicBezTo>
                    <a:pt x="5" y="3"/>
                    <a:pt x="5" y="4"/>
                    <a:pt x="5" y="4"/>
                  </a:cubicBezTo>
                  <a:cubicBezTo>
                    <a:pt x="4" y="5"/>
                    <a:pt x="4" y="5"/>
                    <a:pt x="3" y="5"/>
                  </a:cubicBezTo>
                  <a:cubicBezTo>
                    <a:pt x="2" y="5"/>
                    <a:pt x="2" y="5"/>
                    <a:pt x="1" y="4"/>
                  </a:cubicBezTo>
                  <a:cubicBezTo>
                    <a:pt x="1" y="4"/>
                    <a:pt x="0" y="3"/>
                    <a:pt x="0" y="2"/>
                  </a:cubicBezTo>
                  <a:cubicBezTo>
                    <a:pt x="0" y="2"/>
                    <a:pt x="1" y="1"/>
                    <a:pt x="1" y="1"/>
                  </a:cubicBezTo>
                  <a:cubicBezTo>
                    <a:pt x="2" y="0"/>
                    <a:pt x="2" y="0"/>
                    <a:pt x="3" y="0"/>
                  </a:cubicBezTo>
                  <a:cubicBezTo>
                    <a:pt x="4" y="0"/>
                    <a:pt x="4" y="0"/>
                    <a:pt x="5" y="1"/>
                  </a:cubicBezTo>
                  <a:cubicBezTo>
                    <a:pt x="5" y="1"/>
                    <a:pt x="5" y="2"/>
                    <a:pt x="5" y="2"/>
                  </a:cubicBezTo>
                  <a:close/>
                  <a:moveTo>
                    <a:pt x="5" y="35"/>
                  </a:moveTo>
                  <a:cubicBezTo>
                    <a:pt x="1" y="35"/>
                    <a:pt x="1" y="35"/>
                    <a:pt x="1" y="35"/>
                  </a:cubicBezTo>
                  <a:cubicBezTo>
                    <a:pt x="1" y="11"/>
                    <a:pt x="1" y="11"/>
                    <a:pt x="1" y="11"/>
                  </a:cubicBezTo>
                  <a:cubicBezTo>
                    <a:pt x="5" y="11"/>
                    <a:pt x="5" y="11"/>
                    <a:pt x="5" y="11"/>
                  </a:cubicBezTo>
                  <a:lnTo>
                    <a:pt x="5"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9" name="Freeform 154"/>
            <p:cNvSpPr>
              <a:spLocks/>
            </p:cNvSpPr>
            <p:nvPr/>
          </p:nvSpPr>
          <p:spPr bwMode="auto">
            <a:xfrm>
              <a:off x="1265" y="2637"/>
              <a:ext cx="48" cy="60"/>
            </a:xfrm>
            <a:custGeom>
              <a:avLst/>
              <a:gdLst>
                <a:gd name="T0" fmla="*/ 20 w 20"/>
                <a:gd name="T1" fmla="*/ 25 h 25"/>
                <a:gd name="T2" fmla="*/ 16 w 20"/>
                <a:gd name="T3" fmla="*/ 25 h 25"/>
                <a:gd name="T4" fmla="*/ 16 w 20"/>
                <a:gd name="T5" fmla="*/ 11 h 25"/>
                <a:gd name="T6" fmla="*/ 11 w 20"/>
                <a:gd name="T7" fmla="*/ 4 h 25"/>
                <a:gd name="T8" fmla="*/ 6 w 20"/>
                <a:gd name="T9" fmla="*/ 6 h 25"/>
                <a:gd name="T10" fmla="*/ 4 w 20"/>
                <a:gd name="T11" fmla="*/ 11 h 25"/>
                <a:gd name="T12" fmla="*/ 4 w 20"/>
                <a:gd name="T13" fmla="*/ 25 h 25"/>
                <a:gd name="T14" fmla="*/ 0 w 20"/>
                <a:gd name="T15" fmla="*/ 25 h 25"/>
                <a:gd name="T16" fmla="*/ 0 w 20"/>
                <a:gd name="T17" fmla="*/ 1 h 25"/>
                <a:gd name="T18" fmla="*/ 4 w 20"/>
                <a:gd name="T19" fmla="*/ 1 h 25"/>
                <a:gd name="T20" fmla="*/ 4 w 20"/>
                <a:gd name="T21" fmla="*/ 5 h 25"/>
                <a:gd name="T22" fmla="*/ 4 w 20"/>
                <a:gd name="T23" fmla="*/ 5 h 25"/>
                <a:gd name="T24" fmla="*/ 12 w 20"/>
                <a:gd name="T25" fmla="*/ 0 h 25"/>
                <a:gd name="T26" fmla="*/ 18 w 20"/>
                <a:gd name="T27" fmla="*/ 3 h 25"/>
                <a:gd name="T28" fmla="*/ 20 w 20"/>
                <a:gd name="T29" fmla="*/ 10 h 25"/>
                <a:gd name="T30" fmla="*/ 20 w 20"/>
                <a:gd name="T3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5">
                  <a:moveTo>
                    <a:pt x="20" y="25"/>
                  </a:moveTo>
                  <a:cubicBezTo>
                    <a:pt x="16" y="25"/>
                    <a:pt x="16" y="25"/>
                    <a:pt x="16" y="25"/>
                  </a:cubicBezTo>
                  <a:cubicBezTo>
                    <a:pt x="16" y="11"/>
                    <a:pt x="16" y="11"/>
                    <a:pt x="16" y="11"/>
                  </a:cubicBezTo>
                  <a:cubicBezTo>
                    <a:pt x="16" y="6"/>
                    <a:pt x="15" y="4"/>
                    <a:pt x="11" y="4"/>
                  </a:cubicBezTo>
                  <a:cubicBezTo>
                    <a:pt x="9" y="4"/>
                    <a:pt x="7" y="4"/>
                    <a:pt x="6" y="6"/>
                  </a:cubicBezTo>
                  <a:cubicBezTo>
                    <a:pt x="5" y="7"/>
                    <a:pt x="4" y="9"/>
                    <a:pt x="4" y="11"/>
                  </a:cubicBezTo>
                  <a:cubicBezTo>
                    <a:pt x="4" y="25"/>
                    <a:pt x="4" y="25"/>
                    <a:pt x="4" y="25"/>
                  </a:cubicBezTo>
                  <a:cubicBezTo>
                    <a:pt x="0" y="25"/>
                    <a:pt x="0" y="25"/>
                    <a:pt x="0" y="25"/>
                  </a:cubicBezTo>
                  <a:cubicBezTo>
                    <a:pt x="0" y="1"/>
                    <a:pt x="0" y="1"/>
                    <a:pt x="0" y="1"/>
                  </a:cubicBezTo>
                  <a:cubicBezTo>
                    <a:pt x="4" y="1"/>
                    <a:pt x="4" y="1"/>
                    <a:pt x="4" y="1"/>
                  </a:cubicBezTo>
                  <a:cubicBezTo>
                    <a:pt x="4" y="5"/>
                    <a:pt x="4" y="5"/>
                    <a:pt x="4" y="5"/>
                  </a:cubicBezTo>
                  <a:cubicBezTo>
                    <a:pt x="4" y="5"/>
                    <a:pt x="4" y="5"/>
                    <a:pt x="4" y="5"/>
                  </a:cubicBezTo>
                  <a:cubicBezTo>
                    <a:pt x="6" y="2"/>
                    <a:pt x="9" y="0"/>
                    <a:pt x="12" y="0"/>
                  </a:cubicBezTo>
                  <a:cubicBezTo>
                    <a:pt x="15" y="0"/>
                    <a:pt x="17" y="1"/>
                    <a:pt x="18" y="3"/>
                  </a:cubicBezTo>
                  <a:cubicBezTo>
                    <a:pt x="20" y="5"/>
                    <a:pt x="20" y="7"/>
                    <a:pt x="20" y="10"/>
                  </a:cubicBezTo>
                  <a:lnTo>
                    <a:pt x="20"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10" name="Freeform 155"/>
            <p:cNvSpPr>
              <a:spLocks/>
            </p:cNvSpPr>
            <p:nvPr/>
          </p:nvSpPr>
          <p:spPr bwMode="auto">
            <a:xfrm>
              <a:off x="1320" y="2622"/>
              <a:ext cx="33" cy="78"/>
            </a:xfrm>
            <a:custGeom>
              <a:avLst/>
              <a:gdLst>
                <a:gd name="T0" fmla="*/ 14 w 14"/>
                <a:gd name="T1" fmla="*/ 31 h 32"/>
                <a:gd name="T2" fmla="*/ 11 w 14"/>
                <a:gd name="T3" fmla="*/ 32 h 32"/>
                <a:gd name="T4" fmla="*/ 4 w 14"/>
                <a:gd name="T5" fmla="*/ 25 h 32"/>
                <a:gd name="T6" fmla="*/ 4 w 14"/>
                <a:gd name="T7" fmla="*/ 10 h 32"/>
                <a:gd name="T8" fmla="*/ 0 w 14"/>
                <a:gd name="T9" fmla="*/ 10 h 32"/>
                <a:gd name="T10" fmla="*/ 0 w 14"/>
                <a:gd name="T11" fmla="*/ 7 h 32"/>
                <a:gd name="T12" fmla="*/ 4 w 14"/>
                <a:gd name="T13" fmla="*/ 7 h 32"/>
                <a:gd name="T14" fmla="*/ 4 w 14"/>
                <a:gd name="T15" fmla="*/ 1 h 32"/>
                <a:gd name="T16" fmla="*/ 8 w 14"/>
                <a:gd name="T17" fmla="*/ 0 h 32"/>
                <a:gd name="T18" fmla="*/ 8 w 14"/>
                <a:gd name="T19" fmla="*/ 7 h 32"/>
                <a:gd name="T20" fmla="*/ 14 w 14"/>
                <a:gd name="T21" fmla="*/ 7 h 32"/>
                <a:gd name="T22" fmla="*/ 14 w 14"/>
                <a:gd name="T23" fmla="*/ 10 h 32"/>
                <a:gd name="T24" fmla="*/ 8 w 14"/>
                <a:gd name="T25" fmla="*/ 10 h 32"/>
                <a:gd name="T26" fmla="*/ 8 w 14"/>
                <a:gd name="T27" fmla="*/ 24 h 32"/>
                <a:gd name="T28" fmla="*/ 9 w 14"/>
                <a:gd name="T29" fmla="*/ 27 h 32"/>
                <a:gd name="T30" fmla="*/ 12 w 14"/>
                <a:gd name="T31" fmla="*/ 28 h 32"/>
                <a:gd name="T32" fmla="*/ 14 w 14"/>
                <a:gd name="T33" fmla="*/ 28 h 32"/>
                <a:gd name="T34" fmla="*/ 14 w 14"/>
                <a:gd name="T3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32">
                  <a:moveTo>
                    <a:pt x="14" y="31"/>
                  </a:moveTo>
                  <a:cubicBezTo>
                    <a:pt x="13" y="31"/>
                    <a:pt x="12" y="32"/>
                    <a:pt x="11" y="32"/>
                  </a:cubicBezTo>
                  <a:cubicBezTo>
                    <a:pt x="6" y="32"/>
                    <a:pt x="4" y="29"/>
                    <a:pt x="4" y="25"/>
                  </a:cubicBezTo>
                  <a:cubicBezTo>
                    <a:pt x="4" y="10"/>
                    <a:pt x="4" y="10"/>
                    <a:pt x="4" y="10"/>
                  </a:cubicBezTo>
                  <a:cubicBezTo>
                    <a:pt x="0" y="10"/>
                    <a:pt x="0" y="10"/>
                    <a:pt x="0" y="10"/>
                  </a:cubicBezTo>
                  <a:cubicBezTo>
                    <a:pt x="0" y="7"/>
                    <a:pt x="0" y="7"/>
                    <a:pt x="0" y="7"/>
                  </a:cubicBezTo>
                  <a:cubicBezTo>
                    <a:pt x="4" y="7"/>
                    <a:pt x="4" y="7"/>
                    <a:pt x="4" y="7"/>
                  </a:cubicBezTo>
                  <a:cubicBezTo>
                    <a:pt x="4" y="1"/>
                    <a:pt x="4" y="1"/>
                    <a:pt x="4" y="1"/>
                  </a:cubicBezTo>
                  <a:cubicBezTo>
                    <a:pt x="8" y="0"/>
                    <a:pt x="8" y="0"/>
                    <a:pt x="8" y="0"/>
                  </a:cubicBezTo>
                  <a:cubicBezTo>
                    <a:pt x="8" y="7"/>
                    <a:pt x="8" y="7"/>
                    <a:pt x="8" y="7"/>
                  </a:cubicBezTo>
                  <a:cubicBezTo>
                    <a:pt x="14" y="7"/>
                    <a:pt x="14" y="7"/>
                    <a:pt x="14" y="7"/>
                  </a:cubicBezTo>
                  <a:cubicBezTo>
                    <a:pt x="14" y="10"/>
                    <a:pt x="14" y="10"/>
                    <a:pt x="14" y="10"/>
                  </a:cubicBezTo>
                  <a:cubicBezTo>
                    <a:pt x="8" y="10"/>
                    <a:pt x="8" y="10"/>
                    <a:pt x="8" y="10"/>
                  </a:cubicBezTo>
                  <a:cubicBezTo>
                    <a:pt x="8" y="24"/>
                    <a:pt x="8" y="24"/>
                    <a:pt x="8" y="24"/>
                  </a:cubicBezTo>
                  <a:cubicBezTo>
                    <a:pt x="8" y="25"/>
                    <a:pt x="9" y="27"/>
                    <a:pt x="9" y="27"/>
                  </a:cubicBezTo>
                  <a:cubicBezTo>
                    <a:pt x="10" y="28"/>
                    <a:pt x="11" y="28"/>
                    <a:pt x="12" y="28"/>
                  </a:cubicBezTo>
                  <a:cubicBezTo>
                    <a:pt x="13" y="28"/>
                    <a:pt x="14" y="28"/>
                    <a:pt x="14" y="28"/>
                  </a:cubicBezTo>
                  <a:lnTo>
                    <a:pt x="14"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11" name="Freeform 33"/>
          <p:cNvSpPr>
            <a:spLocks noChangeAspect="1" noEditPoints="1"/>
          </p:cNvSpPr>
          <p:nvPr/>
        </p:nvSpPr>
        <p:spPr bwMode="auto">
          <a:xfrm>
            <a:off x="2295681" y="5688845"/>
            <a:ext cx="820818" cy="340266"/>
          </a:xfrm>
          <a:custGeom>
            <a:avLst/>
            <a:gdLst>
              <a:gd name="T0" fmla="*/ 88 w 232"/>
              <a:gd name="T1" fmla="*/ 84 h 96"/>
              <a:gd name="T2" fmla="*/ 84 w 232"/>
              <a:gd name="T3" fmla="*/ 72 h 96"/>
              <a:gd name="T4" fmla="*/ 60 w 232"/>
              <a:gd name="T5" fmla="*/ 60 h 96"/>
              <a:gd name="T6" fmla="*/ 60 w 232"/>
              <a:gd name="T7" fmla="*/ 56 h 96"/>
              <a:gd name="T8" fmla="*/ 84 w 232"/>
              <a:gd name="T9" fmla="*/ 44 h 96"/>
              <a:gd name="T10" fmla="*/ 84 w 232"/>
              <a:gd name="T11" fmla="*/ 36 h 96"/>
              <a:gd name="T12" fmla="*/ 60 w 232"/>
              <a:gd name="T13" fmla="*/ 24 h 96"/>
              <a:gd name="T14" fmla="*/ 60 w 232"/>
              <a:gd name="T15" fmla="*/ 20 h 96"/>
              <a:gd name="T16" fmla="*/ 92 w 232"/>
              <a:gd name="T17" fmla="*/ 16 h 96"/>
              <a:gd name="T18" fmla="*/ 0 w 232"/>
              <a:gd name="T19" fmla="*/ 83 h 96"/>
              <a:gd name="T20" fmla="*/ 48 w 232"/>
              <a:gd name="T21" fmla="*/ 28 h 96"/>
              <a:gd name="T22" fmla="*/ 36 w 232"/>
              <a:gd name="T23" fmla="*/ 53 h 96"/>
              <a:gd name="T24" fmla="*/ 36 w 232"/>
              <a:gd name="T25" fmla="*/ 56 h 96"/>
              <a:gd name="T26" fmla="*/ 35 w 232"/>
              <a:gd name="T27" fmla="*/ 54 h 96"/>
              <a:gd name="T28" fmla="*/ 30 w 232"/>
              <a:gd name="T29" fmla="*/ 29 h 96"/>
              <a:gd name="T30" fmla="*/ 18 w 232"/>
              <a:gd name="T31" fmla="*/ 53 h 96"/>
              <a:gd name="T32" fmla="*/ 18 w 232"/>
              <a:gd name="T33" fmla="*/ 56 h 96"/>
              <a:gd name="T34" fmla="*/ 18 w 232"/>
              <a:gd name="T35" fmla="*/ 53 h 96"/>
              <a:gd name="T36" fmla="*/ 14 w 232"/>
              <a:gd name="T37" fmla="*/ 30 h 96"/>
              <a:gd name="T38" fmla="*/ 21 w 232"/>
              <a:gd name="T39" fmla="*/ 63 h 96"/>
              <a:gd name="T40" fmla="*/ 26 w 232"/>
              <a:gd name="T41" fmla="*/ 40 h 96"/>
              <a:gd name="T42" fmla="*/ 26 w 232"/>
              <a:gd name="T43" fmla="*/ 38 h 96"/>
              <a:gd name="T44" fmla="*/ 27 w 232"/>
              <a:gd name="T45" fmla="*/ 41 h 96"/>
              <a:gd name="T46" fmla="*/ 39 w 232"/>
              <a:gd name="T47" fmla="*/ 64 h 96"/>
              <a:gd name="T48" fmla="*/ 159 w 232"/>
              <a:gd name="T49" fmla="*/ 65 h 96"/>
              <a:gd name="T50" fmla="*/ 147 w 232"/>
              <a:gd name="T51" fmla="*/ 37 h 96"/>
              <a:gd name="T52" fmla="*/ 139 w 232"/>
              <a:gd name="T53" fmla="*/ 65 h 96"/>
              <a:gd name="T54" fmla="*/ 129 w 232"/>
              <a:gd name="T55" fmla="*/ 31 h 96"/>
              <a:gd name="T56" fmla="*/ 137 w 232"/>
              <a:gd name="T57" fmla="*/ 61 h 96"/>
              <a:gd name="T58" fmla="*/ 149 w 232"/>
              <a:gd name="T59" fmla="*/ 31 h 96"/>
              <a:gd name="T60" fmla="*/ 156 w 232"/>
              <a:gd name="T61" fmla="*/ 61 h 96"/>
              <a:gd name="T62" fmla="*/ 168 w 232"/>
              <a:gd name="T63" fmla="*/ 31 h 96"/>
              <a:gd name="T64" fmla="*/ 180 w 232"/>
              <a:gd name="T65" fmla="*/ 66 h 96"/>
              <a:gd name="T66" fmla="*/ 172 w 232"/>
              <a:gd name="T67" fmla="*/ 44 h 96"/>
              <a:gd name="T68" fmla="*/ 192 w 232"/>
              <a:gd name="T69" fmla="*/ 53 h 96"/>
              <a:gd name="T70" fmla="*/ 180 w 232"/>
              <a:gd name="T71" fmla="*/ 44 h 96"/>
              <a:gd name="T72" fmla="*/ 174 w 232"/>
              <a:gd name="T73" fmla="*/ 60 h 96"/>
              <a:gd name="T74" fmla="*/ 188 w 232"/>
              <a:gd name="T75" fmla="*/ 53 h 96"/>
              <a:gd name="T76" fmla="*/ 202 w 232"/>
              <a:gd name="T77" fmla="*/ 47 h 96"/>
              <a:gd name="T78" fmla="*/ 197 w 232"/>
              <a:gd name="T79" fmla="*/ 65 h 96"/>
              <a:gd name="T80" fmla="*/ 200 w 232"/>
              <a:gd name="T81" fmla="*/ 46 h 96"/>
              <a:gd name="T82" fmla="*/ 207 w 232"/>
              <a:gd name="T83" fmla="*/ 41 h 96"/>
              <a:gd name="T84" fmla="*/ 232 w 232"/>
              <a:gd name="T85" fmla="*/ 65 h 96"/>
              <a:gd name="T86" fmla="*/ 228 w 232"/>
              <a:gd name="T87" fmla="*/ 61 h 96"/>
              <a:gd name="T88" fmla="*/ 210 w 232"/>
              <a:gd name="T89" fmla="*/ 54 h 96"/>
              <a:gd name="T90" fmla="*/ 228 w 232"/>
              <a:gd name="T91" fmla="*/ 44 h 96"/>
              <a:gd name="T92" fmla="*/ 232 w 232"/>
              <a:gd name="T93" fmla="*/ 29 h 96"/>
              <a:gd name="T94" fmla="*/ 228 w 232"/>
              <a:gd name="T95" fmla="*/ 51 h 96"/>
              <a:gd name="T96" fmla="*/ 216 w 232"/>
              <a:gd name="T97" fmla="*/ 46 h 96"/>
              <a:gd name="T98" fmla="*/ 221 w 232"/>
              <a:gd name="T99" fmla="*/ 6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2" h="96">
                <a:moveTo>
                  <a:pt x="92" y="16"/>
                </a:moveTo>
                <a:cubicBezTo>
                  <a:pt x="92" y="80"/>
                  <a:pt x="92" y="80"/>
                  <a:pt x="92" y="80"/>
                </a:cubicBezTo>
                <a:cubicBezTo>
                  <a:pt x="92" y="83"/>
                  <a:pt x="90"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0" y="12"/>
                  <a:pt x="92" y="14"/>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0" y="29"/>
                  <a:pt x="40" y="29"/>
                  <a:pt x="40" y="29"/>
                </a:cubicBezTo>
                <a:cubicBezTo>
                  <a:pt x="36" y="52"/>
                  <a:pt x="36" y="52"/>
                  <a:pt x="36" y="52"/>
                </a:cubicBezTo>
                <a:cubicBezTo>
                  <a:pt x="36" y="53"/>
                  <a:pt x="36" y="53"/>
                  <a:pt x="36" y="53"/>
                </a:cubicBezTo>
                <a:cubicBezTo>
                  <a:pt x="36" y="54"/>
                  <a:pt x="36" y="54"/>
                  <a:pt x="36" y="54"/>
                </a:cubicBezTo>
                <a:cubicBezTo>
                  <a:pt x="36" y="55"/>
                  <a:pt x="36" y="55"/>
                  <a:pt x="36" y="55"/>
                </a:cubicBezTo>
                <a:cubicBezTo>
                  <a:pt x="36" y="56"/>
                  <a:pt x="36" y="56"/>
                  <a:pt x="36" y="56"/>
                </a:cubicBezTo>
                <a:cubicBezTo>
                  <a:pt x="36" y="56"/>
                  <a:pt x="36" y="56"/>
                  <a:pt x="36" y="56"/>
                </a:cubicBezTo>
                <a:cubicBezTo>
                  <a:pt x="36" y="56"/>
                  <a:pt x="35" y="55"/>
                  <a:pt x="35" y="55"/>
                </a:cubicBezTo>
                <a:cubicBezTo>
                  <a:pt x="35" y="55"/>
                  <a:pt x="35" y="54"/>
                  <a:pt x="35" y="54"/>
                </a:cubicBezTo>
                <a:cubicBezTo>
                  <a:pt x="35" y="54"/>
                  <a:pt x="35" y="53"/>
                  <a:pt x="35" y="53"/>
                </a:cubicBezTo>
                <a:cubicBezTo>
                  <a:pt x="35" y="53"/>
                  <a:pt x="35" y="53"/>
                  <a:pt x="35" y="52"/>
                </a:cubicBezTo>
                <a:cubicBezTo>
                  <a:pt x="30" y="29"/>
                  <a:pt x="30" y="29"/>
                  <a:pt x="30" y="29"/>
                </a:cubicBezTo>
                <a:cubicBezTo>
                  <a:pt x="23" y="30"/>
                  <a:pt x="23" y="30"/>
                  <a:pt x="23" y="30"/>
                </a:cubicBezTo>
                <a:cubicBezTo>
                  <a:pt x="18" y="52"/>
                  <a:pt x="18" y="52"/>
                  <a:pt x="18" y="52"/>
                </a:cubicBezTo>
                <a:cubicBezTo>
                  <a:pt x="18" y="52"/>
                  <a:pt x="18" y="52"/>
                  <a:pt x="18" y="53"/>
                </a:cubicBezTo>
                <a:cubicBezTo>
                  <a:pt x="18" y="53"/>
                  <a:pt x="18" y="53"/>
                  <a:pt x="18" y="54"/>
                </a:cubicBezTo>
                <a:cubicBezTo>
                  <a:pt x="18" y="54"/>
                  <a:pt x="18" y="54"/>
                  <a:pt x="18" y="55"/>
                </a:cubicBezTo>
                <a:cubicBezTo>
                  <a:pt x="18" y="55"/>
                  <a:pt x="18" y="55"/>
                  <a:pt x="18" y="56"/>
                </a:cubicBezTo>
                <a:cubicBezTo>
                  <a:pt x="18" y="56"/>
                  <a:pt x="18" y="56"/>
                  <a:pt x="18" y="56"/>
                </a:cubicBezTo>
                <a:cubicBezTo>
                  <a:pt x="18" y="55"/>
                  <a:pt x="18" y="55"/>
                  <a:pt x="18" y="54"/>
                </a:cubicBezTo>
                <a:cubicBezTo>
                  <a:pt x="18" y="54"/>
                  <a:pt x="18" y="54"/>
                  <a:pt x="18" y="53"/>
                </a:cubicBezTo>
                <a:cubicBezTo>
                  <a:pt x="18" y="53"/>
                  <a:pt x="18" y="53"/>
                  <a:pt x="18" y="53"/>
                </a:cubicBezTo>
                <a:cubicBezTo>
                  <a:pt x="18" y="52"/>
                  <a:pt x="18" y="52"/>
                  <a:pt x="17" y="52"/>
                </a:cubicBezTo>
                <a:cubicBezTo>
                  <a:pt x="14" y="30"/>
                  <a:pt x="14" y="30"/>
                  <a:pt x="14" y="30"/>
                </a:cubicBezTo>
                <a:cubicBezTo>
                  <a:pt x="8" y="31"/>
                  <a:pt x="8" y="31"/>
                  <a:pt x="8" y="31"/>
                </a:cubicBezTo>
                <a:cubicBezTo>
                  <a:pt x="14" y="63"/>
                  <a:pt x="14" y="63"/>
                  <a:pt x="14" y="63"/>
                </a:cubicBezTo>
                <a:cubicBezTo>
                  <a:pt x="21" y="63"/>
                  <a:pt x="21" y="63"/>
                  <a:pt x="21" y="63"/>
                </a:cubicBezTo>
                <a:cubicBezTo>
                  <a:pt x="26" y="42"/>
                  <a:pt x="26" y="42"/>
                  <a:pt x="26" y="42"/>
                </a:cubicBezTo>
                <a:cubicBezTo>
                  <a:pt x="26" y="41"/>
                  <a:pt x="26" y="41"/>
                  <a:pt x="26" y="41"/>
                </a:cubicBezTo>
                <a:cubicBezTo>
                  <a:pt x="26" y="40"/>
                  <a:pt x="26" y="40"/>
                  <a:pt x="26" y="40"/>
                </a:cubicBezTo>
                <a:cubicBezTo>
                  <a:pt x="26" y="40"/>
                  <a:pt x="26" y="39"/>
                  <a:pt x="26" y="39"/>
                </a:cubicBezTo>
                <a:cubicBezTo>
                  <a:pt x="26" y="39"/>
                  <a:pt x="26" y="38"/>
                  <a:pt x="26" y="38"/>
                </a:cubicBezTo>
                <a:cubicBezTo>
                  <a:pt x="26" y="38"/>
                  <a:pt x="26" y="38"/>
                  <a:pt x="26" y="38"/>
                </a:cubicBezTo>
                <a:cubicBezTo>
                  <a:pt x="26" y="38"/>
                  <a:pt x="26" y="38"/>
                  <a:pt x="26" y="39"/>
                </a:cubicBezTo>
                <a:cubicBezTo>
                  <a:pt x="27" y="39"/>
                  <a:pt x="27" y="39"/>
                  <a:pt x="27" y="40"/>
                </a:cubicBezTo>
                <a:cubicBezTo>
                  <a:pt x="27" y="40"/>
                  <a:pt x="27" y="40"/>
                  <a:pt x="27" y="41"/>
                </a:cubicBezTo>
                <a:cubicBezTo>
                  <a:pt x="27" y="41"/>
                  <a:pt x="27" y="41"/>
                  <a:pt x="27" y="42"/>
                </a:cubicBezTo>
                <a:cubicBezTo>
                  <a:pt x="32" y="64"/>
                  <a:pt x="32" y="64"/>
                  <a:pt x="32" y="64"/>
                </a:cubicBezTo>
                <a:cubicBezTo>
                  <a:pt x="39" y="64"/>
                  <a:pt x="39" y="64"/>
                  <a:pt x="39" y="64"/>
                </a:cubicBezTo>
                <a:lnTo>
                  <a:pt x="48" y="28"/>
                </a:lnTo>
                <a:close/>
                <a:moveTo>
                  <a:pt x="168" y="31"/>
                </a:moveTo>
                <a:cubicBezTo>
                  <a:pt x="159" y="65"/>
                  <a:pt x="159" y="65"/>
                  <a:pt x="159" y="65"/>
                </a:cubicBezTo>
                <a:cubicBezTo>
                  <a:pt x="154" y="65"/>
                  <a:pt x="154" y="65"/>
                  <a:pt x="154" y="65"/>
                </a:cubicBezTo>
                <a:cubicBezTo>
                  <a:pt x="147" y="40"/>
                  <a:pt x="147" y="40"/>
                  <a:pt x="147" y="40"/>
                </a:cubicBezTo>
                <a:cubicBezTo>
                  <a:pt x="147" y="40"/>
                  <a:pt x="147" y="38"/>
                  <a:pt x="147" y="37"/>
                </a:cubicBezTo>
                <a:cubicBezTo>
                  <a:pt x="146" y="37"/>
                  <a:pt x="146" y="37"/>
                  <a:pt x="146" y="37"/>
                </a:cubicBezTo>
                <a:cubicBezTo>
                  <a:pt x="146" y="38"/>
                  <a:pt x="146" y="39"/>
                  <a:pt x="146" y="40"/>
                </a:cubicBezTo>
                <a:cubicBezTo>
                  <a:pt x="139" y="65"/>
                  <a:pt x="139" y="65"/>
                  <a:pt x="139" y="65"/>
                </a:cubicBezTo>
                <a:cubicBezTo>
                  <a:pt x="134" y="65"/>
                  <a:pt x="134" y="65"/>
                  <a:pt x="134" y="65"/>
                </a:cubicBezTo>
                <a:cubicBezTo>
                  <a:pt x="124" y="31"/>
                  <a:pt x="124" y="31"/>
                  <a:pt x="124" y="31"/>
                </a:cubicBezTo>
                <a:cubicBezTo>
                  <a:pt x="129" y="31"/>
                  <a:pt x="129" y="31"/>
                  <a:pt x="129" y="31"/>
                </a:cubicBezTo>
                <a:cubicBezTo>
                  <a:pt x="136" y="57"/>
                  <a:pt x="136" y="57"/>
                  <a:pt x="136" y="57"/>
                </a:cubicBezTo>
                <a:cubicBezTo>
                  <a:pt x="136" y="58"/>
                  <a:pt x="136" y="59"/>
                  <a:pt x="137" y="61"/>
                </a:cubicBezTo>
                <a:cubicBezTo>
                  <a:pt x="137" y="61"/>
                  <a:pt x="137" y="61"/>
                  <a:pt x="137" y="61"/>
                </a:cubicBezTo>
                <a:cubicBezTo>
                  <a:pt x="137" y="60"/>
                  <a:pt x="137" y="58"/>
                  <a:pt x="137" y="57"/>
                </a:cubicBezTo>
                <a:cubicBezTo>
                  <a:pt x="145" y="31"/>
                  <a:pt x="145" y="31"/>
                  <a:pt x="145" y="31"/>
                </a:cubicBezTo>
                <a:cubicBezTo>
                  <a:pt x="149" y="31"/>
                  <a:pt x="149" y="31"/>
                  <a:pt x="149" y="31"/>
                </a:cubicBezTo>
                <a:cubicBezTo>
                  <a:pt x="156" y="57"/>
                  <a:pt x="156" y="57"/>
                  <a:pt x="156" y="57"/>
                </a:cubicBezTo>
                <a:cubicBezTo>
                  <a:pt x="156" y="58"/>
                  <a:pt x="156" y="59"/>
                  <a:pt x="156" y="61"/>
                </a:cubicBezTo>
                <a:cubicBezTo>
                  <a:pt x="156" y="61"/>
                  <a:pt x="156" y="61"/>
                  <a:pt x="156" y="61"/>
                </a:cubicBezTo>
                <a:cubicBezTo>
                  <a:pt x="156" y="60"/>
                  <a:pt x="157" y="59"/>
                  <a:pt x="157" y="57"/>
                </a:cubicBezTo>
                <a:cubicBezTo>
                  <a:pt x="164" y="31"/>
                  <a:pt x="164" y="31"/>
                  <a:pt x="164" y="31"/>
                </a:cubicBezTo>
                <a:lnTo>
                  <a:pt x="168" y="31"/>
                </a:lnTo>
                <a:close/>
                <a:moveTo>
                  <a:pt x="192" y="53"/>
                </a:moveTo>
                <a:cubicBezTo>
                  <a:pt x="192" y="57"/>
                  <a:pt x="191" y="60"/>
                  <a:pt x="189" y="62"/>
                </a:cubicBezTo>
                <a:cubicBezTo>
                  <a:pt x="187" y="64"/>
                  <a:pt x="184" y="66"/>
                  <a:pt x="180" y="66"/>
                </a:cubicBezTo>
                <a:cubicBezTo>
                  <a:pt x="176" y="66"/>
                  <a:pt x="174" y="64"/>
                  <a:pt x="171" y="62"/>
                </a:cubicBezTo>
                <a:cubicBezTo>
                  <a:pt x="169" y="60"/>
                  <a:pt x="168" y="57"/>
                  <a:pt x="168" y="53"/>
                </a:cubicBezTo>
                <a:cubicBezTo>
                  <a:pt x="168" y="49"/>
                  <a:pt x="169" y="46"/>
                  <a:pt x="172" y="44"/>
                </a:cubicBezTo>
                <a:cubicBezTo>
                  <a:pt x="174" y="42"/>
                  <a:pt x="177" y="40"/>
                  <a:pt x="181" y="40"/>
                </a:cubicBezTo>
                <a:cubicBezTo>
                  <a:pt x="184" y="40"/>
                  <a:pt x="187" y="42"/>
                  <a:pt x="189" y="44"/>
                </a:cubicBezTo>
                <a:cubicBezTo>
                  <a:pt x="191" y="46"/>
                  <a:pt x="192" y="49"/>
                  <a:pt x="192" y="53"/>
                </a:cubicBezTo>
                <a:close/>
                <a:moveTo>
                  <a:pt x="188" y="53"/>
                </a:moveTo>
                <a:cubicBezTo>
                  <a:pt x="188" y="50"/>
                  <a:pt x="187" y="48"/>
                  <a:pt x="186" y="46"/>
                </a:cubicBezTo>
                <a:cubicBezTo>
                  <a:pt x="185" y="45"/>
                  <a:pt x="183" y="44"/>
                  <a:pt x="180" y="44"/>
                </a:cubicBezTo>
                <a:cubicBezTo>
                  <a:pt x="178" y="44"/>
                  <a:pt x="176" y="45"/>
                  <a:pt x="174" y="46"/>
                </a:cubicBezTo>
                <a:cubicBezTo>
                  <a:pt x="173" y="48"/>
                  <a:pt x="172" y="50"/>
                  <a:pt x="172" y="53"/>
                </a:cubicBezTo>
                <a:cubicBezTo>
                  <a:pt x="172" y="56"/>
                  <a:pt x="173" y="58"/>
                  <a:pt x="174" y="60"/>
                </a:cubicBezTo>
                <a:cubicBezTo>
                  <a:pt x="176" y="62"/>
                  <a:pt x="178" y="62"/>
                  <a:pt x="180" y="62"/>
                </a:cubicBezTo>
                <a:cubicBezTo>
                  <a:pt x="183" y="62"/>
                  <a:pt x="185" y="62"/>
                  <a:pt x="186" y="60"/>
                </a:cubicBezTo>
                <a:cubicBezTo>
                  <a:pt x="187" y="58"/>
                  <a:pt x="188" y="56"/>
                  <a:pt x="188" y="53"/>
                </a:cubicBezTo>
                <a:close/>
                <a:moveTo>
                  <a:pt x="209" y="45"/>
                </a:moveTo>
                <a:cubicBezTo>
                  <a:pt x="208" y="44"/>
                  <a:pt x="207" y="44"/>
                  <a:pt x="206" y="44"/>
                </a:cubicBezTo>
                <a:cubicBezTo>
                  <a:pt x="204" y="44"/>
                  <a:pt x="203" y="45"/>
                  <a:pt x="202" y="47"/>
                </a:cubicBezTo>
                <a:cubicBezTo>
                  <a:pt x="201" y="48"/>
                  <a:pt x="200" y="50"/>
                  <a:pt x="200" y="53"/>
                </a:cubicBezTo>
                <a:cubicBezTo>
                  <a:pt x="200" y="65"/>
                  <a:pt x="200" y="65"/>
                  <a:pt x="200" y="65"/>
                </a:cubicBezTo>
                <a:cubicBezTo>
                  <a:pt x="197" y="65"/>
                  <a:pt x="197" y="65"/>
                  <a:pt x="197" y="65"/>
                </a:cubicBezTo>
                <a:cubicBezTo>
                  <a:pt x="197" y="41"/>
                  <a:pt x="197" y="41"/>
                  <a:pt x="197" y="41"/>
                </a:cubicBezTo>
                <a:cubicBezTo>
                  <a:pt x="200" y="41"/>
                  <a:pt x="200" y="41"/>
                  <a:pt x="200" y="41"/>
                </a:cubicBezTo>
                <a:cubicBezTo>
                  <a:pt x="200" y="46"/>
                  <a:pt x="200" y="46"/>
                  <a:pt x="200" y="46"/>
                </a:cubicBezTo>
                <a:cubicBezTo>
                  <a:pt x="201" y="46"/>
                  <a:pt x="201" y="46"/>
                  <a:pt x="201" y="46"/>
                </a:cubicBezTo>
                <a:cubicBezTo>
                  <a:pt x="201" y="44"/>
                  <a:pt x="202" y="43"/>
                  <a:pt x="203" y="42"/>
                </a:cubicBezTo>
                <a:cubicBezTo>
                  <a:pt x="204" y="41"/>
                  <a:pt x="205" y="41"/>
                  <a:pt x="207" y="41"/>
                </a:cubicBezTo>
                <a:cubicBezTo>
                  <a:pt x="208" y="41"/>
                  <a:pt x="209" y="41"/>
                  <a:pt x="209" y="41"/>
                </a:cubicBezTo>
                <a:lnTo>
                  <a:pt x="209" y="45"/>
                </a:lnTo>
                <a:close/>
                <a:moveTo>
                  <a:pt x="232" y="65"/>
                </a:moveTo>
                <a:cubicBezTo>
                  <a:pt x="228" y="65"/>
                  <a:pt x="228" y="65"/>
                  <a:pt x="228" y="65"/>
                </a:cubicBezTo>
                <a:cubicBezTo>
                  <a:pt x="228" y="61"/>
                  <a:pt x="228" y="61"/>
                  <a:pt x="228" y="61"/>
                </a:cubicBezTo>
                <a:cubicBezTo>
                  <a:pt x="228" y="61"/>
                  <a:pt x="228" y="61"/>
                  <a:pt x="228" y="61"/>
                </a:cubicBezTo>
                <a:cubicBezTo>
                  <a:pt x="226" y="64"/>
                  <a:pt x="223" y="66"/>
                  <a:pt x="219" y="66"/>
                </a:cubicBezTo>
                <a:cubicBezTo>
                  <a:pt x="216" y="66"/>
                  <a:pt x="214" y="65"/>
                  <a:pt x="212" y="62"/>
                </a:cubicBezTo>
                <a:cubicBezTo>
                  <a:pt x="210" y="60"/>
                  <a:pt x="210" y="57"/>
                  <a:pt x="210" y="54"/>
                </a:cubicBezTo>
                <a:cubicBezTo>
                  <a:pt x="210" y="50"/>
                  <a:pt x="211" y="46"/>
                  <a:pt x="213" y="44"/>
                </a:cubicBezTo>
                <a:cubicBezTo>
                  <a:pt x="215" y="42"/>
                  <a:pt x="217" y="40"/>
                  <a:pt x="221" y="40"/>
                </a:cubicBezTo>
                <a:cubicBezTo>
                  <a:pt x="224" y="40"/>
                  <a:pt x="226" y="42"/>
                  <a:pt x="228" y="44"/>
                </a:cubicBezTo>
                <a:cubicBezTo>
                  <a:pt x="228" y="44"/>
                  <a:pt x="228" y="44"/>
                  <a:pt x="228" y="44"/>
                </a:cubicBezTo>
                <a:cubicBezTo>
                  <a:pt x="228" y="29"/>
                  <a:pt x="228" y="29"/>
                  <a:pt x="228" y="29"/>
                </a:cubicBezTo>
                <a:cubicBezTo>
                  <a:pt x="232" y="29"/>
                  <a:pt x="232" y="29"/>
                  <a:pt x="232" y="29"/>
                </a:cubicBezTo>
                <a:lnTo>
                  <a:pt x="232" y="65"/>
                </a:lnTo>
                <a:close/>
                <a:moveTo>
                  <a:pt x="228" y="54"/>
                </a:moveTo>
                <a:cubicBezTo>
                  <a:pt x="228" y="51"/>
                  <a:pt x="228" y="51"/>
                  <a:pt x="228" y="51"/>
                </a:cubicBezTo>
                <a:cubicBezTo>
                  <a:pt x="228" y="49"/>
                  <a:pt x="227" y="47"/>
                  <a:pt x="226" y="46"/>
                </a:cubicBezTo>
                <a:cubicBezTo>
                  <a:pt x="225" y="44"/>
                  <a:pt x="223" y="44"/>
                  <a:pt x="221" y="44"/>
                </a:cubicBezTo>
                <a:cubicBezTo>
                  <a:pt x="219" y="44"/>
                  <a:pt x="217" y="45"/>
                  <a:pt x="216" y="46"/>
                </a:cubicBezTo>
                <a:cubicBezTo>
                  <a:pt x="214" y="48"/>
                  <a:pt x="213" y="50"/>
                  <a:pt x="213" y="53"/>
                </a:cubicBezTo>
                <a:cubicBezTo>
                  <a:pt x="213" y="56"/>
                  <a:pt x="214" y="58"/>
                  <a:pt x="215" y="60"/>
                </a:cubicBezTo>
                <a:cubicBezTo>
                  <a:pt x="217" y="62"/>
                  <a:pt x="218" y="62"/>
                  <a:pt x="221" y="62"/>
                </a:cubicBezTo>
                <a:cubicBezTo>
                  <a:pt x="223" y="62"/>
                  <a:pt x="224" y="62"/>
                  <a:pt x="226" y="60"/>
                </a:cubicBezTo>
                <a:cubicBezTo>
                  <a:pt x="227" y="59"/>
                  <a:pt x="228" y="57"/>
                  <a:pt x="22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12" name="Picture 6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295680" y="6102918"/>
            <a:ext cx="1037576" cy="250623"/>
          </a:xfrm>
          <a:prstGeom prst="rect">
            <a:avLst/>
          </a:prstGeom>
        </p:spPr>
      </p:pic>
      <p:sp>
        <p:nvSpPr>
          <p:cNvPr id="614" name="Rectangle 613"/>
          <p:cNvSpPr/>
          <p:nvPr/>
        </p:nvSpPr>
        <p:spPr bwMode="auto">
          <a:xfrm>
            <a:off x="4232707"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16" name="Rectangle 615"/>
          <p:cNvSpPr/>
          <p:nvPr/>
        </p:nvSpPr>
        <p:spPr bwMode="auto">
          <a:xfrm>
            <a:off x="4232707"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CONNECT TO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OFFICE 365 SERVICES</a:t>
            </a:r>
          </a:p>
        </p:txBody>
      </p:sp>
      <p:grpSp>
        <p:nvGrpSpPr>
          <p:cNvPr id="2" name="Group 1"/>
          <p:cNvGrpSpPr/>
          <p:nvPr/>
        </p:nvGrpSpPr>
        <p:grpSpPr>
          <a:xfrm>
            <a:off x="4232707" y="3811479"/>
            <a:ext cx="3733596" cy="2776118"/>
            <a:chOff x="4318705" y="3887512"/>
            <a:chExt cx="3809455" cy="2832522"/>
          </a:xfrm>
        </p:grpSpPr>
        <p:sp>
          <p:nvSpPr>
            <p:cNvPr id="615" name="Rectangle 614"/>
            <p:cNvSpPr/>
            <p:nvPr/>
          </p:nvSpPr>
          <p:spPr bwMode="auto">
            <a:xfrm>
              <a:off x="4318705" y="3887512"/>
              <a:ext cx="3809455" cy="2806701"/>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17" name="Group 616"/>
            <p:cNvGrpSpPr/>
            <p:nvPr/>
          </p:nvGrpSpPr>
          <p:grpSpPr>
            <a:xfrm>
              <a:off x="4438782" y="4623735"/>
              <a:ext cx="3568568" cy="2096299"/>
              <a:chOff x="4438782" y="4444622"/>
              <a:chExt cx="3568568" cy="2096299"/>
            </a:xfrm>
          </p:grpSpPr>
          <p:sp>
            <p:nvSpPr>
              <p:cNvPr id="618" name="Freeform 5"/>
              <p:cNvSpPr>
                <a:spLocks noEditPoints="1"/>
              </p:cNvSpPr>
              <p:nvPr/>
            </p:nvSpPr>
            <p:spPr bwMode="auto">
              <a:xfrm>
                <a:off x="5569353" y="4911722"/>
                <a:ext cx="415730" cy="384482"/>
              </a:xfrm>
              <a:custGeom>
                <a:avLst/>
                <a:gdLst>
                  <a:gd name="T0" fmla="*/ 1446 w 2030"/>
                  <a:gd name="T1" fmla="*/ 1047 h 1877"/>
                  <a:gd name="T2" fmla="*/ 1218 w 2030"/>
                  <a:gd name="T3" fmla="*/ 583 h 1877"/>
                  <a:gd name="T4" fmla="*/ 901 w 2030"/>
                  <a:gd name="T5" fmla="*/ 375 h 1877"/>
                  <a:gd name="T6" fmla="*/ 773 w 2030"/>
                  <a:gd name="T7" fmla="*/ 109 h 1877"/>
                  <a:gd name="T8" fmla="*/ 555 w 2030"/>
                  <a:gd name="T9" fmla="*/ 109 h 1877"/>
                  <a:gd name="T10" fmla="*/ 317 w 2030"/>
                  <a:gd name="T11" fmla="*/ 593 h 1877"/>
                  <a:gd name="T12" fmla="*/ 0 w 2030"/>
                  <a:gd name="T13" fmla="*/ 810 h 1877"/>
                  <a:gd name="T14" fmla="*/ 317 w 2030"/>
                  <a:gd name="T15" fmla="*/ 1027 h 1877"/>
                  <a:gd name="T16" fmla="*/ 327 w 2030"/>
                  <a:gd name="T17" fmla="*/ 1531 h 1877"/>
                  <a:gd name="T18" fmla="*/ 1010 w 2030"/>
                  <a:gd name="T19" fmla="*/ 1531 h 1877"/>
                  <a:gd name="T20" fmla="*/ 1297 w 2030"/>
                  <a:gd name="T21" fmla="*/ 1462 h 1877"/>
                  <a:gd name="T22" fmla="*/ 2030 w 2030"/>
                  <a:gd name="T23" fmla="*/ 1353 h 1877"/>
                  <a:gd name="T24" fmla="*/ 703 w 2030"/>
                  <a:gd name="T25" fmla="*/ 1195 h 1877"/>
                  <a:gd name="T26" fmla="*/ 783 w 2030"/>
                  <a:gd name="T27" fmla="*/ 1067 h 1877"/>
                  <a:gd name="T28" fmla="*/ 703 w 2030"/>
                  <a:gd name="T29" fmla="*/ 1195 h 1877"/>
                  <a:gd name="T30" fmla="*/ 703 w 2030"/>
                  <a:gd name="T31" fmla="*/ 711 h 1877"/>
                  <a:gd name="T32" fmla="*/ 882 w 2030"/>
                  <a:gd name="T33" fmla="*/ 770 h 1877"/>
                  <a:gd name="T34" fmla="*/ 703 w 2030"/>
                  <a:gd name="T35" fmla="*/ 948 h 1877"/>
                  <a:gd name="T36" fmla="*/ 466 w 2030"/>
                  <a:gd name="T37" fmla="*/ 780 h 1877"/>
                  <a:gd name="T38" fmla="*/ 624 w 2030"/>
                  <a:gd name="T39" fmla="*/ 919 h 1877"/>
                  <a:gd name="T40" fmla="*/ 466 w 2030"/>
                  <a:gd name="T41" fmla="*/ 810 h 1877"/>
                  <a:gd name="T42" fmla="*/ 703 w 2030"/>
                  <a:gd name="T43" fmla="*/ 227 h 1877"/>
                  <a:gd name="T44" fmla="*/ 773 w 2030"/>
                  <a:gd name="T45" fmla="*/ 583 h 1877"/>
                  <a:gd name="T46" fmla="*/ 703 w 2030"/>
                  <a:gd name="T47" fmla="*/ 632 h 1877"/>
                  <a:gd name="T48" fmla="*/ 703 w 2030"/>
                  <a:gd name="T49" fmla="*/ 227 h 1877"/>
                  <a:gd name="T50" fmla="*/ 1000 w 2030"/>
                  <a:gd name="T51" fmla="*/ 800 h 1877"/>
                  <a:gd name="T52" fmla="*/ 1387 w 2030"/>
                  <a:gd name="T53" fmla="*/ 1096 h 1877"/>
                  <a:gd name="T54" fmla="*/ 882 w 2030"/>
                  <a:gd name="T55" fmla="*/ 1017 h 1877"/>
                  <a:gd name="T56" fmla="*/ 961 w 2030"/>
                  <a:gd name="T57" fmla="*/ 800 h 1877"/>
                  <a:gd name="T58" fmla="*/ 624 w 2030"/>
                  <a:gd name="T59" fmla="*/ 652 h 1877"/>
                  <a:gd name="T60" fmla="*/ 387 w 2030"/>
                  <a:gd name="T61" fmla="*/ 642 h 1877"/>
                  <a:gd name="T62" fmla="*/ 624 w 2030"/>
                  <a:gd name="T63" fmla="*/ 247 h 1877"/>
                  <a:gd name="T64" fmla="*/ 436 w 2030"/>
                  <a:gd name="T65" fmla="*/ 928 h 1877"/>
                  <a:gd name="T66" fmla="*/ 624 w 2030"/>
                  <a:gd name="T67" fmla="*/ 1195 h 1877"/>
                  <a:gd name="T68" fmla="*/ 387 w 2030"/>
                  <a:gd name="T69" fmla="*/ 988 h 1877"/>
                  <a:gd name="T70" fmla="*/ 990 w 2030"/>
                  <a:gd name="T71" fmla="*/ 1432 h 1877"/>
                  <a:gd name="T72" fmla="*/ 862 w 2030"/>
                  <a:gd name="T73" fmla="*/ 1096 h 1877"/>
                  <a:gd name="T74" fmla="*/ 1278 w 2030"/>
                  <a:gd name="T75" fmla="*/ 1353 h 1877"/>
                  <a:gd name="T76" fmla="*/ 990 w 2030"/>
                  <a:gd name="T77" fmla="*/ 1432 h 1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30" h="1877">
                    <a:moveTo>
                      <a:pt x="1654" y="978"/>
                    </a:moveTo>
                    <a:cubicBezTo>
                      <a:pt x="1575" y="978"/>
                      <a:pt x="1505" y="1007"/>
                      <a:pt x="1446" y="1047"/>
                    </a:cubicBezTo>
                    <a:cubicBezTo>
                      <a:pt x="1169" y="721"/>
                      <a:pt x="1169" y="721"/>
                      <a:pt x="1169" y="721"/>
                    </a:cubicBezTo>
                    <a:cubicBezTo>
                      <a:pt x="1198" y="681"/>
                      <a:pt x="1218" y="632"/>
                      <a:pt x="1218" y="583"/>
                    </a:cubicBezTo>
                    <a:cubicBezTo>
                      <a:pt x="1218" y="454"/>
                      <a:pt x="1119" y="355"/>
                      <a:pt x="1000" y="355"/>
                    </a:cubicBezTo>
                    <a:cubicBezTo>
                      <a:pt x="961" y="355"/>
                      <a:pt x="931" y="365"/>
                      <a:pt x="901" y="375"/>
                    </a:cubicBezTo>
                    <a:cubicBezTo>
                      <a:pt x="753" y="168"/>
                      <a:pt x="753" y="168"/>
                      <a:pt x="753" y="168"/>
                    </a:cubicBezTo>
                    <a:cubicBezTo>
                      <a:pt x="763" y="148"/>
                      <a:pt x="773" y="128"/>
                      <a:pt x="773" y="109"/>
                    </a:cubicBezTo>
                    <a:cubicBezTo>
                      <a:pt x="773" y="49"/>
                      <a:pt x="723" y="0"/>
                      <a:pt x="664" y="0"/>
                    </a:cubicBezTo>
                    <a:cubicBezTo>
                      <a:pt x="604" y="0"/>
                      <a:pt x="555" y="49"/>
                      <a:pt x="555" y="109"/>
                    </a:cubicBezTo>
                    <a:cubicBezTo>
                      <a:pt x="555" y="128"/>
                      <a:pt x="565" y="158"/>
                      <a:pt x="575" y="168"/>
                    </a:cubicBezTo>
                    <a:cubicBezTo>
                      <a:pt x="317" y="593"/>
                      <a:pt x="317" y="593"/>
                      <a:pt x="317" y="593"/>
                    </a:cubicBezTo>
                    <a:cubicBezTo>
                      <a:pt x="287" y="583"/>
                      <a:pt x="268" y="583"/>
                      <a:pt x="238" y="583"/>
                    </a:cubicBezTo>
                    <a:cubicBezTo>
                      <a:pt x="109" y="583"/>
                      <a:pt x="0" y="681"/>
                      <a:pt x="0" y="810"/>
                    </a:cubicBezTo>
                    <a:cubicBezTo>
                      <a:pt x="0" y="938"/>
                      <a:pt x="109" y="1047"/>
                      <a:pt x="238" y="1047"/>
                    </a:cubicBezTo>
                    <a:cubicBezTo>
                      <a:pt x="258" y="1047"/>
                      <a:pt x="287" y="1037"/>
                      <a:pt x="317" y="1027"/>
                    </a:cubicBezTo>
                    <a:cubicBezTo>
                      <a:pt x="456" y="1264"/>
                      <a:pt x="456" y="1264"/>
                      <a:pt x="456" y="1264"/>
                    </a:cubicBezTo>
                    <a:cubicBezTo>
                      <a:pt x="377" y="1323"/>
                      <a:pt x="327" y="1422"/>
                      <a:pt x="327" y="1531"/>
                    </a:cubicBezTo>
                    <a:cubicBezTo>
                      <a:pt x="327" y="1719"/>
                      <a:pt x="476" y="1877"/>
                      <a:pt x="664" y="1877"/>
                    </a:cubicBezTo>
                    <a:cubicBezTo>
                      <a:pt x="852" y="1877"/>
                      <a:pt x="1010" y="1719"/>
                      <a:pt x="1010" y="1531"/>
                    </a:cubicBezTo>
                    <a:cubicBezTo>
                      <a:pt x="1010" y="1531"/>
                      <a:pt x="1000" y="1521"/>
                      <a:pt x="1000" y="1511"/>
                    </a:cubicBezTo>
                    <a:cubicBezTo>
                      <a:pt x="1297" y="1462"/>
                      <a:pt x="1297" y="1462"/>
                      <a:pt x="1297" y="1462"/>
                    </a:cubicBezTo>
                    <a:cubicBezTo>
                      <a:pt x="1337" y="1620"/>
                      <a:pt x="1486" y="1728"/>
                      <a:pt x="1654" y="1728"/>
                    </a:cubicBezTo>
                    <a:cubicBezTo>
                      <a:pt x="1862" y="1728"/>
                      <a:pt x="2030" y="1561"/>
                      <a:pt x="2030" y="1353"/>
                    </a:cubicBezTo>
                    <a:cubicBezTo>
                      <a:pt x="2030" y="1146"/>
                      <a:pt x="1862" y="978"/>
                      <a:pt x="1654" y="978"/>
                    </a:cubicBezTo>
                    <a:close/>
                    <a:moveTo>
                      <a:pt x="703" y="1195"/>
                    </a:moveTo>
                    <a:cubicBezTo>
                      <a:pt x="703" y="1037"/>
                      <a:pt x="703" y="1037"/>
                      <a:pt x="703" y="1037"/>
                    </a:cubicBezTo>
                    <a:cubicBezTo>
                      <a:pt x="783" y="1067"/>
                      <a:pt x="783" y="1067"/>
                      <a:pt x="783" y="1067"/>
                    </a:cubicBezTo>
                    <a:cubicBezTo>
                      <a:pt x="733" y="1205"/>
                      <a:pt x="733" y="1205"/>
                      <a:pt x="733" y="1205"/>
                    </a:cubicBezTo>
                    <a:cubicBezTo>
                      <a:pt x="723" y="1195"/>
                      <a:pt x="713" y="1195"/>
                      <a:pt x="703" y="1195"/>
                    </a:cubicBezTo>
                    <a:close/>
                    <a:moveTo>
                      <a:pt x="703" y="948"/>
                    </a:moveTo>
                    <a:cubicBezTo>
                      <a:pt x="703" y="711"/>
                      <a:pt x="703" y="711"/>
                      <a:pt x="703" y="711"/>
                    </a:cubicBezTo>
                    <a:cubicBezTo>
                      <a:pt x="802" y="681"/>
                      <a:pt x="802" y="681"/>
                      <a:pt x="802" y="681"/>
                    </a:cubicBezTo>
                    <a:cubicBezTo>
                      <a:pt x="822" y="721"/>
                      <a:pt x="852" y="751"/>
                      <a:pt x="882" y="770"/>
                    </a:cubicBezTo>
                    <a:cubicBezTo>
                      <a:pt x="812" y="988"/>
                      <a:pt x="812" y="988"/>
                      <a:pt x="812" y="988"/>
                    </a:cubicBezTo>
                    <a:cubicBezTo>
                      <a:pt x="703" y="948"/>
                      <a:pt x="703" y="948"/>
                      <a:pt x="703" y="948"/>
                    </a:cubicBezTo>
                    <a:cubicBezTo>
                      <a:pt x="703" y="948"/>
                      <a:pt x="703" y="948"/>
                      <a:pt x="703" y="948"/>
                    </a:cubicBezTo>
                    <a:close/>
                    <a:moveTo>
                      <a:pt x="466" y="780"/>
                    </a:moveTo>
                    <a:cubicBezTo>
                      <a:pt x="624" y="731"/>
                      <a:pt x="624" y="731"/>
                      <a:pt x="624" y="731"/>
                    </a:cubicBezTo>
                    <a:cubicBezTo>
                      <a:pt x="624" y="919"/>
                      <a:pt x="624" y="919"/>
                      <a:pt x="624" y="919"/>
                    </a:cubicBezTo>
                    <a:cubicBezTo>
                      <a:pt x="466" y="859"/>
                      <a:pt x="466" y="859"/>
                      <a:pt x="466" y="859"/>
                    </a:cubicBezTo>
                    <a:cubicBezTo>
                      <a:pt x="466" y="839"/>
                      <a:pt x="466" y="830"/>
                      <a:pt x="466" y="810"/>
                    </a:cubicBezTo>
                    <a:cubicBezTo>
                      <a:pt x="466" y="800"/>
                      <a:pt x="466" y="790"/>
                      <a:pt x="466" y="780"/>
                    </a:cubicBezTo>
                    <a:close/>
                    <a:moveTo>
                      <a:pt x="703" y="227"/>
                    </a:moveTo>
                    <a:cubicBezTo>
                      <a:pt x="842" y="425"/>
                      <a:pt x="842" y="425"/>
                      <a:pt x="842" y="425"/>
                    </a:cubicBezTo>
                    <a:cubicBezTo>
                      <a:pt x="802" y="464"/>
                      <a:pt x="773" y="523"/>
                      <a:pt x="773" y="583"/>
                    </a:cubicBezTo>
                    <a:cubicBezTo>
                      <a:pt x="773" y="593"/>
                      <a:pt x="773" y="602"/>
                      <a:pt x="773" y="602"/>
                    </a:cubicBezTo>
                    <a:cubicBezTo>
                      <a:pt x="703" y="632"/>
                      <a:pt x="703" y="632"/>
                      <a:pt x="703" y="632"/>
                    </a:cubicBezTo>
                    <a:cubicBezTo>
                      <a:pt x="703" y="227"/>
                      <a:pt x="703" y="227"/>
                      <a:pt x="703" y="227"/>
                    </a:cubicBezTo>
                    <a:cubicBezTo>
                      <a:pt x="703" y="227"/>
                      <a:pt x="703" y="227"/>
                      <a:pt x="703" y="227"/>
                    </a:cubicBezTo>
                    <a:close/>
                    <a:moveTo>
                      <a:pt x="961" y="800"/>
                    </a:moveTo>
                    <a:cubicBezTo>
                      <a:pt x="971" y="800"/>
                      <a:pt x="981" y="800"/>
                      <a:pt x="1000" y="800"/>
                    </a:cubicBezTo>
                    <a:cubicBezTo>
                      <a:pt x="1040" y="800"/>
                      <a:pt x="1070" y="790"/>
                      <a:pt x="1109" y="770"/>
                    </a:cubicBezTo>
                    <a:cubicBezTo>
                      <a:pt x="1387" y="1096"/>
                      <a:pt x="1387" y="1096"/>
                      <a:pt x="1387" y="1096"/>
                    </a:cubicBezTo>
                    <a:cubicBezTo>
                      <a:pt x="1357" y="1126"/>
                      <a:pt x="1337" y="1156"/>
                      <a:pt x="1317" y="1185"/>
                    </a:cubicBezTo>
                    <a:cubicBezTo>
                      <a:pt x="882" y="1017"/>
                      <a:pt x="882" y="1017"/>
                      <a:pt x="882" y="1017"/>
                    </a:cubicBezTo>
                    <a:cubicBezTo>
                      <a:pt x="961" y="800"/>
                      <a:pt x="961" y="800"/>
                      <a:pt x="961" y="800"/>
                    </a:cubicBezTo>
                    <a:cubicBezTo>
                      <a:pt x="961" y="800"/>
                      <a:pt x="961" y="800"/>
                      <a:pt x="961" y="800"/>
                    </a:cubicBezTo>
                    <a:close/>
                    <a:moveTo>
                      <a:pt x="624" y="247"/>
                    </a:moveTo>
                    <a:cubicBezTo>
                      <a:pt x="624" y="652"/>
                      <a:pt x="624" y="652"/>
                      <a:pt x="624" y="652"/>
                    </a:cubicBezTo>
                    <a:cubicBezTo>
                      <a:pt x="436" y="711"/>
                      <a:pt x="436" y="711"/>
                      <a:pt x="436" y="711"/>
                    </a:cubicBezTo>
                    <a:cubicBezTo>
                      <a:pt x="426" y="681"/>
                      <a:pt x="406" y="662"/>
                      <a:pt x="387" y="642"/>
                    </a:cubicBezTo>
                    <a:cubicBezTo>
                      <a:pt x="624" y="247"/>
                      <a:pt x="624" y="247"/>
                      <a:pt x="624" y="247"/>
                    </a:cubicBezTo>
                    <a:cubicBezTo>
                      <a:pt x="624" y="247"/>
                      <a:pt x="624" y="247"/>
                      <a:pt x="624" y="247"/>
                    </a:cubicBezTo>
                    <a:close/>
                    <a:moveTo>
                      <a:pt x="387" y="988"/>
                    </a:moveTo>
                    <a:cubicBezTo>
                      <a:pt x="406" y="968"/>
                      <a:pt x="416" y="948"/>
                      <a:pt x="436" y="928"/>
                    </a:cubicBezTo>
                    <a:cubicBezTo>
                      <a:pt x="624" y="1007"/>
                      <a:pt x="624" y="1007"/>
                      <a:pt x="624" y="1007"/>
                    </a:cubicBezTo>
                    <a:cubicBezTo>
                      <a:pt x="624" y="1195"/>
                      <a:pt x="624" y="1195"/>
                      <a:pt x="624" y="1195"/>
                    </a:cubicBezTo>
                    <a:cubicBezTo>
                      <a:pt x="585" y="1195"/>
                      <a:pt x="555" y="1205"/>
                      <a:pt x="525" y="1225"/>
                    </a:cubicBezTo>
                    <a:cubicBezTo>
                      <a:pt x="387" y="988"/>
                      <a:pt x="387" y="988"/>
                      <a:pt x="387" y="988"/>
                    </a:cubicBezTo>
                    <a:cubicBezTo>
                      <a:pt x="387" y="988"/>
                      <a:pt x="387" y="988"/>
                      <a:pt x="387" y="988"/>
                    </a:cubicBezTo>
                    <a:close/>
                    <a:moveTo>
                      <a:pt x="990" y="1432"/>
                    </a:moveTo>
                    <a:cubicBezTo>
                      <a:pt x="961" y="1343"/>
                      <a:pt x="901" y="1264"/>
                      <a:pt x="812" y="1225"/>
                    </a:cubicBezTo>
                    <a:cubicBezTo>
                      <a:pt x="862" y="1096"/>
                      <a:pt x="862" y="1096"/>
                      <a:pt x="862" y="1096"/>
                    </a:cubicBezTo>
                    <a:cubicBezTo>
                      <a:pt x="1288" y="1254"/>
                      <a:pt x="1288" y="1254"/>
                      <a:pt x="1288" y="1254"/>
                    </a:cubicBezTo>
                    <a:cubicBezTo>
                      <a:pt x="1278" y="1294"/>
                      <a:pt x="1278" y="1323"/>
                      <a:pt x="1278" y="1353"/>
                    </a:cubicBezTo>
                    <a:cubicBezTo>
                      <a:pt x="1278" y="1363"/>
                      <a:pt x="1278" y="1373"/>
                      <a:pt x="1278" y="1383"/>
                    </a:cubicBezTo>
                    <a:cubicBezTo>
                      <a:pt x="990" y="1432"/>
                      <a:pt x="990" y="1432"/>
                      <a:pt x="990" y="1432"/>
                    </a:cubicBezTo>
                    <a:cubicBezTo>
                      <a:pt x="990" y="1432"/>
                      <a:pt x="990" y="1432"/>
                      <a:pt x="990" y="1432"/>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960">
                  <a:solidFill>
                    <a:srgbClr val="FFFFFF"/>
                  </a:solidFill>
                </a:endParaRPr>
              </a:p>
            </p:txBody>
          </p:sp>
          <p:grpSp>
            <p:nvGrpSpPr>
              <p:cNvPr id="619" name="Group 618"/>
              <p:cNvGrpSpPr/>
              <p:nvPr/>
            </p:nvGrpSpPr>
            <p:grpSpPr>
              <a:xfrm>
                <a:off x="4438782" y="4444622"/>
                <a:ext cx="3568568" cy="2096299"/>
                <a:chOff x="4438782" y="4444622"/>
                <a:chExt cx="3568568" cy="2096299"/>
              </a:xfrm>
            </p:grpSpPr>
            <p:sp>
              <p:nvSpPr>
                <p:cNvPr id="620" name="TextBox 619"/>
                <p:cNvSpPr txBox="1"/>
                <p:nvPr/>
              </p:nvSpPr>
              <p:spPr>
                <a:xfrm>
                  <a:off x="4487524" y="4444622"/>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Users and </a:t>
                  </a:r>
                  <a:br>
                    <a:rPr lang="en-US" sz="1176" dirty="0">
                      <a:gradFill>
                        <a:gsLst>
                          <a:gs pos="2917">
                            <a:srgbClr val="FFFFFF"/>
                          </a:gs>
                          <a:gs pos="30000">
                            <a:srgbClr val="FFFFFF"/>
                          </a:gs>
                        </a:gsLst>
                        <a:lin ang="5400000" scaled="0"/>
                      </a:gradFill>
                    </a:rPr>
                  </a:br>
                  <a:r>
                    <a:rPr lang="en-US" sz="1176" dirty="0">
                      <a:gradFill>
                        <a:gsLst>
                          <a:gs pos="2917">
                            <a:srgbClr val="FFFFFF"/>
                          </a:gs>
                          <a:gs pos="30000">
                            <a:srgbClr val="FFFFFF"/>
                          </a:gs>
                        </a:gsLst>
                        <a:lin ang="5400000" scaled="0"/>
                      </a:gradFill>
                    </a:rPr>
                    <a:t>groups</a:t>
                  </a:r>
                </a:p>
              </p:txBody>
            </p:sp>
            <p:sp>
              <p:nvSpPr>
                <p:cNvPr id="621" name="TextBox 620"/>
                <p:cNvSpPr txBox="1"/>
                <p:nvPr/>
              </p:nvSpPr>
              <p:spPr>
                <a:xfrm>
                  <a:off x="5371207"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Files</a:t>
                  </a:r>
                </a:p>
              </p:txBody>
            </p:sp>
            <p:sp>
              <p:nvSpPr>
                <p:cNvPr id="622" name="TextBox 621"/>
                <p:cNvSpPr txBox="1"/>
                <p:nvPr/>
              </p:nvSpPr>
              <p:spPr>
                <a:xfrm>
                  <a:off x="6270324"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Mail</a:t>
                  </a:r>
                </a:p>
              </p:txBody>
            </p:sp>
            <p:sp>
              <p:nvSpPr>
                <p:cNvPr id="623" name="TextBox 622"/>
                <p:cNvSpPr txBox="1"/>
                <p:nvPr/>
              </p:nvSpPr>
              <p:spPr>
                <a:xfrm>
                  <a:off x="7195328"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Calendar</a:t>
                  </a:r>
                </a:p>
              </p:txBody>
            </p:sp>
            <p:sp>
              <p:nvSpPr>
                <p:cNvPr id="624" name="TextBox 623"/>
                <p:cNvSpPr txBox="1"/>
                <p:nvPr/>
              </p:nvSpPr>
              <p:spPr>
                <a:xfrm>
                  <a:off x="4487524"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Contacts</a:t>
                  </a:r>
                </a:p>
              </p:txBody>
            </p:sp>
            <p:sp>
              <p:nvSpPr>
                <p:cNvPr id="625" name="TextBox 624"/>
                <p:cNvSpPr txBox="1"/>
                <p:nvPr/>
              </p:nvSpPr>
              <p:spPr>
                <a:xfrm>
                  <a:off x="5077770" y="5415577"/>
                  <a:ext cx="1398896"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Office Graph</a:t>
                  </a:r>
                </a:p>
              </p:txBody>
            </p:sp>
            <p:sp>
              <p:nvSpPr>
                <p:cNvPr id="626" name="TextBox 625"/>
                <p:cNvSpPr txBox="1"/>
                <p:nvPr/>
              </p:nvSpPr>
              <p:spPr>
                <a:xfrm>
                  <a:off x="7195328"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Documents</a:t>
                  </a:r>
                </a:p>
              </p:txBody>
            </p:sp>
            <p:sp>
              <p:nvSpPr>
                <p:cNvPr id="627" name="TextBox 626"/>
                <p:cNvSpPr txBox="1"/>
                <p:nvPr/>
              </p:nvSpPr>
              <p:spPr>
                <a:xfrm>
                  <a:off x="6198803" y="5415577"/>
                  <a:ext cx="955064"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Presentations</a:t>
                  </a:r>
                </a:p>
              </p:txBody>
            </p:sp>
            <p:sp>
              <p:nvSpPr>
                <p:cNvPr id="628" name="Freeform 7"/>
                <p:cNvSpPr>
                  <a:spLocks noChangeAspect="1" noEditPoints="1"/>
                </p:cNvSpPr>
                <p:nvPr/>
              </p:nvSpPr>
              <p:spPr bwMode="auto">
                <a:xfrm>
                  <a:off x="6462861" y="5731634"/>
                  <a:ext cx="446061" cy="468570"/>
                </a:xfrm>
                <a:custGeom>
                  <a:avLst/>
                  <a:gdLst>
                    <a:gd name="T0" fmla="*/ 92 w 92"/>
                    <a:gd name="T1" fmla="*/ 40 h 96"/>
                    <a:gd name="T2" fmla="*/ 84 w 92"/>
                    <a:gd name="T3" fmla="*/ 56 h 96"/>
                    <a:gd name="T4" fmla="*/ 84 w 92"/>
                    <a:gd name="T5" fmla="*/ 76 h 96"/>
                    <a:gd name="T6" fmla="*/ 92 w 92"/>
                    <a:gd name="T7" fmla="*/ 60 h 96"/>
                    <a:gd name="T8" fmla="*/ 84 w 92"/>
                    <a:gd name="T9" fmla="*/ 76 h 96"/>
                    <a:gd name="T10" fmla="*/ 80 w 92"/>
                    <a:gd name="T11" fmla="*/ 16 h 96"/>
                    <a:gd name="T12" fmla="*/ 60 w 92"/>
                    <a:gd name="T13" fmla="*/ 12 h 96"/>
                    <a:gd name="T14" fmla="*/ 72 w 92"/>
                    <a:gd name="T15" fmla="*/ 20 h 96"/>
                    <a:gd name="T16" fmla="*/ 60 w 92"/>
                    <a:gd name="T17" fmla="*/ 24 h 96"/>
                    <a:gd name="T18" fmla="*/ 72 w 92"/>
                    <a:gd name="T19" fmla="*/ 32 h 96"/>
                    <a:gd name="T20" fmla="*/ 60 w 92"/>
                    <a:gd name="T21" fmla="*/ 36 h 96"/>
                    <a:gd name="T22" fmla="*/ 72 w 92"/>
                    <a:gd name="T23" fmla="*/ 44 h 96"/>
                    <a:gd name="T24" fmla="*/ 60 w 92"/>
                    <a:gd name="T25" fmla="*/ 48 h 96"/>
                    <a:gd name="T26" fmla="*/ 72 w 92"/>
                    <a:gd name="T27" fmla="*/ 56 h 96"/>
                    <a:gd name="T28" fmla="*/ 60 w 92"/>
                    <a:gd name="T29" fmla="*/ 60 h 96"/>
                    <a:gd name="T30" fmla="*/ 72 w 92"/>
                    <a:gd name="T31" fmla="*/ 68 h 96"/>
                    <a:gd name="T32" fmla="*/ 60 w 92"/>
                    <a:gd name="T33" fmla="*/ 72 h 96"/>
                    <a:gd name="T34" fmla="*/ 76 w 92"/>
                    <a:gd name="T35" fmla="*/ 84 h 96"/>
                    <a:gd name="T36" fmla="*/ 80 w 92"/>
                    <a:gd name="T37" fmla="*/ 36 h 96"/>
                    <a:gd name="T38" fmla="*/ 92 w 92"/>
                    <a:gd name="T39" fmla="*/ 20 h 96"/>
                    <a:gd name="T40" fmla="*/ 56 w 92"/>
                    <a:gd name="T41" fmla="*/ 0 h 96"/>
                    <a:gd name="T42" fmla="*/ 0 w 92"/>
                    <a:gd name="T43" fmla="*/ 83 h 96"/>
                    <a:gd name="T44" fmla="*/ 56 w 92"/>
                    <a:gd name="T45" fmla="*/ 0 h 96"/>
                    <a:gd name="T46" fmla="*/ 36 w 92"/>
                    <a:gd name="T47" fmla="*/ 29 h 96"/>
                    <a:gd name="T48" fmla="*/ 37 w 92"/>
                    <a:gd name="T49" fmla="*/ 52 h 96"/>
                    <a:gd name="T50" fmla="*/ 37 w 92"/>
                    <a:gd name="T51" fmla="*/ 55 h 96"/>
                    <a:gd name="T52" fmla="*/ 37 w 92"/>
                    <a:gd name="T53" fmla="*/ 56 h 96"/>
                    <a:gd name="T54" fmla="*/ 36 w 92"/>
                    <a:gd name="T55" fmla="*/ 54 h 96"/>
                    <a:gd name="T56" fmla="*/ 35 w 92"/>
                    <a:gd name="T57" fmla="*/ 52 h 96"/>
                    <a:gd name="T58" fmla="*/ 13 w 92"/>
                    <a:gd name="T59" fmla="*/ 30 h 96"/>
                    <a:gd name="T60" fmla="*/ 20 w 92"/>
                    <a:gd name="T61" fmla="*/ 67 h 96"/>
                    <a:gd name="T62" fmla="*/ 20 w 92"/>
                    <a:gd name="T63" fmla="*/ 44 h 96"/>
                    <a:gd name="T64" fmla="*/ 20 w 92"/>
                    <a:gd name="T65" fmla="*/ 41 h 96"/>
                    <a:gd name="T66" fmla="*/ 20 w 92"/>
                    <a:gd name="T67" fmla="*/ 40 h 96"/>
                    <a:gd name="T68" fmla="*/ 21 w 92"/>
                    <a:gd name="T69" fmla="*/ 42 h 96"/>
                    <a:gd name="T70" fmla="*/ 22 w 92"/>
                    <a:gd name="T71" fmla="*/ 43 h 96"/>
                    <a:gd name="T72" fmla="*/ 44 w 92"/>
                    <a:gd name="T73"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6">
                      <a:moveTo>
                        <a:pt x="84" y="40"/>
                      </a:moveTo>
                      <a:cubicBezTo>
                        <a:pt x="92" y="40"/>
                        <a:pt x="92" y="40"/>
                        <a:pt x="92" y="40"/>
                      </a:cubicBezTo>
                      <a:cubicBezTo>
                        <a:pt x="92" y="56"/>
                        <a:pt x="92" y="56"/>
                        <a:pt x="92" y="56"/>
                      </a:cubicBezTo>
                      <a:cubicBezTo>
                        <a:pt x="84" y="56"/>
                        <a:pt x="84" y="56"/>
                        <a:pt x="84" y="56"/>
                      </a:cubicBezTo>
                      <a:lnTo>
                        <a:pt x="84" y="40"/>
                      </a:lnTo>
                      <a:close/>
                      <a:moveTo>
                        <a:pt x="84" y="76"/>
                      </a:moveTo>
                      <a:cubicBezTo>
                        <a:pt x="92" y="76"/>
                        <a:pt x="92" y="76"/>
                        <a:pt x="92" y="76"/>
                      </a:cubicBezTo>
                      <a:cubicBezTo>
                        <a:pt x="92" y="60"/>
                        <a:pt x="92" y="60"/>
                        <a:pt x="92" y="60"/>
                      </a:cubicBezTo>
                      <a:cubicBezTo>
                        <a:pt x="84" y="60"/>
                        <a:pt x="84" y="60"/>
                        <a:pt x="84" y="60"/>
                      </a:cubicBezTo>
                      <a:lnTo>
                        <a:pt x="84" y="76"/>
                      </a:lnTo>
                      <a:close/>
                      <a:moveTo>
                        <a:pt x="80" y="20"/>
                      </a:moveTo>
                      <a:cubicBezTo>
                        <a:pt x="80" y="16"/>
                        <a:pt x="80" y="16"/>
                        <a:pt x="80" y="16"/>
                      </a:cubicBezTo>
                      <a:cubicBezTo>
                        <a:pt x="80" y="15"/>
                        <a:pt x="77" y="12"/>
                        <a:pt x="76" y="12"/>
                      </a:cubicBezTo>
                      <a:cubicBezTo>
                        <a:pt x="60" y="12"/>
                        <a:pt x="60" y="12"/>
                        <a:pt x="60" y="12"/>
                      </a:cubicBezTo>
                      <a:cubicBezTo>
                        <a:pt x="60" y="20"/>
                        <a:pt x="60" y="20"/>
                        <a:pt x="60" y="20"/>
                      </a:cubicBezTo>
                      <a:cubicBezTo>
                        <a:pt x="72" y="20"/>
                        <a:pt x="72" y="20"/>
                        <a:pt x="72" y="20"/>
                      </a:cubicBezTo>
                      <a:cubicBezTo>
                        <a:pt x="72" y="24"/>
                        <a:pt x="72" y="24"/>
                        <a:pt x="72" y="24"/>
                      </a:cubicBezTo>
                      <a:cubicBezTo>
                        <a:pt x="60" y="24"/>
                        <a:pt x="60" y="24"/>
                        <a:pt x="60" y="24"/>
                      </a:cubicBezTo>
                      <a:cubicBezTo>
                        <a:pt x="60" y="32"/>
                        <a:pt x="60" y="32"/>
                        <a:pt x="60" y="32"/>
                      </a:cubicBezTo>
                      <a:cubicBezTo>
                        <a:pt x="72" y="32"/>
                        <a:pt x="72" y="32"/>
                        <a:pt x="72" y="32"/>
                      </a:cubicBezTo>
                      <a:cubicBezTo>
                        <a:pt x="72" y="36"/>
                        <a:pt x="72" y="36"/>
                        <a:pt x="72" y="36"/>
                      </a:cubicBezTo>
                      <a:cubicBezTo>
                        <a:pt x="60" y="36"/>
                        <a:pt x="60" y="36"/>
                        <a:pt x="60" y="36"/>
                      </a:cubicBezTo>
                      <a:cubicBezTo>
                        <a:pt x="60" y="44"/>
                        <a:pt x="60" y="44"/>
                        <a:pt x="60" y="44"/>
                      </a:cubicBezTo>
                      <a:cubicBezTo>
                        <a:pt x="72" y="44"/>
                        <a:pt x="72" y="44"/>
                        <a:pt x="72" y="44"/>
                      </a:cubicBezTo>
                      <a:cubicBezTo>
                        <a:pt x="72" y="48"/>
                        <a:pt x="72" y="48"/>
                        <a:pt x="72" y="48"/>
                      </a:cubicBezTo>
                      <a:cubicBezTo>
                        <a:pt x="60" y="48"/>
                        <a:pt x="60" y="48"/>
                        <a:pt x="60" y="48"/>
                      </a:cubicBezTo>
                      <a:cubicBezTo>
                        <a:pt x="60" y="56"/>
                        <a:pt x="60" y="56"/>
                        <a:pt x="60" y="56"/>
                      </a:cubicBezTo>
                      <a:cubicBezTo>
                        <a:pt x="72" y="56"/>
                        <a:pt x="72" y="56"/>
                        <a:pt x="72" y="56"/>
                      </a:cubicBezTo>
                      <a:cubicBezTo>
                        <a:pt x="72" y="60"/>
                        <a:pt x="72" y="60"/>
                        <a:pt x="72" y="60"/>
                      </a:cubicBezTo>
                      <a:cubicBezTo>
                        <a:pt x="60" y="60"/>
                        <a:pt x="60" y="60"/>
                        <a:pt x="60" y="60"/>
                      </a:cubicBezTo>
                      <a:cubicBezTo>
                        <a:pt x="60" y="68"/>
                        <a:pt x="60" y="68"/>
                        <a:pt x="60" y="68"/>
                      </a:cubicBezTo>
                      <a:cubicBezTo>
                        <a:pt x="72" y="68"/>
                        <a:pt x="72" y="68"/>
                        <a:pt x="72" y="68"/>
                      </a:cubicBezTo>
                      <a:cubicBezTo>
                        <a:pt x="72" y="72"/>
                        <a:pt x="72" y="72"/>
                        <a:pt x="72" y="72"/>
                      </a:cubicBezTo>
                      <a:cubicBezTo>
                        <a:pt x="60" y="72"/>
                        <a:pt x="60" y="72"/>
                        <a:pt x="60" y="72"/>
                      </a:cubicBezTo>
                      <a:cubicBezTo>
                        <a:pt x="60" y="84"/>
                        <a:pt x="60" y="84"/>
                        <a:pt x="60" y="84"/>
                      </a:cubicBezTo>
                      <a:cubicBezTo>
                        <a:pt x="76" y="84"/>
                        <a:pt x="76" y="84"/>
                        <a:pt x="76" y="84"/>
                      </a:cubicBezTo>
                      <a:cubicBezTo>
                        <a:pt x="77" y="84"/>
                        <a:pt x="80" y="81"/>
                        <a:pt x="80" y="80"/>
                      </a:cubicBezTo>
                      <a:cubicBezTo>
                        <a:pt x="80" y="36"/>
                        <a:pt x="80" y="36"/>
                        <a:pt x="80" y="36"/>
                      </a:cubicBezTo>
                      <a:cubicBezTo>
                        <a:pt x="92" y="36"/>
                        <a:pt x="92" y="36"/>
                        <a:pt x="92" y="36"/>
                      </a:cubicBezTo>
                      <a:cubicBezTo>
                        <a:pt x="92" y="20"/>
                        <a:pt x="92" y="20"/>
                        <a:pt x="92" y="20"/>
                      </a:cubicBezTo>
                      <a:lnTo>
                        <a:pt x="80" y="20"/>
                      </a:lnTo>
                      <a:close/>
                      <a:moveTo>
                        <a:pt x="56" y="0"/>
                      </a:moveTo>
                      <a:cubicBezTo>
                        <a:pt x="56" y="96"/>
                        <a:pt x="56" y="96"/>
                        <a:pt x="56" y="96"/>
                      </a:cubicBezTo>
                      <a:cubicBezTo>
                        <a:pt x="0" y="83"/>
                        <a:pt x="0" y="83"/>
                        <a:pt x="0" y="83"/>
                      </a:cubicBezTo>
                      <a:cubicBezTo>
                        <a:pt x="0" y="13"/>
                        <a:pt x="0" y="13"/>
                        <a:pt x="0" y="13"/>
                      </a:cubicBezTo>
                      <a:lnTo>
                        <a:pt x="56" y="0"/>
                      </a:lnTo>
                      <a:close/>
                      <a:moveTo>
                        <a:pt x="44" y="28"/>
                      </a:moveTo>
                      <a:cubicBezTo>
                        <a:pt x="36" y="29"/>
                        <a:pt x="36" y="29"/>
                        <a:pt x="36" y="29"/>
                      </a:cubicBezTo>
                      <a:cubicBezTo>
                        <a:pt x="36" y="50"/>
                        <a:pt x="36" y="50"/>
                        <a:pt x="36" y="50"/>
                      </a:cubicBezTo>
                      <a:cubicBezTo>
                        <a:pt x="36" y="51"/>
                        <a:pt x="37" y="52"/>
                        <a:pt x="37" y="52"/>
                      </a:cubicBezTo>
                      <a:cubicBezTo>
                        <a:pt x="37" y="53"/>
                        <a:pt x="37" y="53"/>
                        <a:pt x="37" y="54"/>
                      </a:cubicBezTo>
                      <a:cubicBezTo>
                        <a:pt x="37" y="54"/>
                        <a:pt x="37" y="54"/>
                        <a:pt x="37" y="55"/>
                      </a:cubicBezTo>
                      <a:cubicBezTo>
                        <a:pt x="37" y="55"/>
                        <a:pt x="37" y="55"/>
                        <a:pt x="37" y="56"/>
                      </a:cubicBezTo>
                      <a:cubicBezTo>
                        <a:pt x="37" y="56"/>
                        <a:pt x="37" y="56"/>
                        <a:pt x="37" y="56"/>
                      </a:cubicBezTo>
                      <a:cubicBezTo>
                        <a:pt x="36" y="55"/>
                        <a:pt x="36" y="55"/>
                        <a:pt x="36" y="55"/>
                      </a:cubicBezTo>
                      <a:cubicBezTo>
                        <a:pt x="36" y="54"/>
                        <a:pt x="36" y="54"/>
                        <a:pt x="36" y="54"/>
                      </a:cubicBezTo>
                      <a:cubicBezTo>
                        <a:pt x="35" y="54"/>
                        <a:pt x="35" y="53"/>
                        <a:pt x="35" y="53"/>
                      </a:cubicBezTo>
                      <a:cubicBezTo>
                        <a:pt x="35" y="53"/>
                        <a:pt x="35" y="53"/>
                        <a:pt x="35" y="52"/>
                      </a:cubicBezTo>
                      <a:cubicBezTo>
                        <a:pt x="21" y="29"/>
                        <a:pt x="21" y="29"/>
                        <a:pt x="21" y="29"/>
                      </a:cubicBezTo>
                      <a:cubicBezTo>
                        <a:pt x="13" y="30"/>
                        <a:pt x="13" y="30"/>
                        <a:pt x="13" y="30"/>
                      </a:cubicBezTo>
                      <a:cubicBezTo>
                        <a:pt x="13" y="66"/>
                        <a:pt x="13" y="66"/>
                        <a:pt x="13" y="66"/>
                      </a:cubicBezTo>
                      <a:cubicBezTo>
                        <a:pt x="20" y="67"/>
                        <a:pt x="20" y="67"/>
                        <a:pt x="20" y="67"/>
                      </a:cubicBezTo>
                      <a:cubicBezTo>
                        <a:pt x="20" y="46"/>
                        <a:pt x="20" y="46"/>
                        <a:pt x="20" y="46"/>
                      </a:cubicBezTo>
                      <a:cubicBezTo>
                        <a:pt x="20" y="46"/>
                        <a:pt x="20" y="45"/>
                        <a:pt x="20" y="44"/>
                      </a:cubicBezTo>
                      <a:cubicBezTo>
                        <a:pt x="20" y="44"/>
                        <a:pt x="20" y="43"/>
                        <a:pt x="20" y="43"/>
                      </a:cubicBezTo>
                      <a:cubicBezTo>
                        <a:pt x="20" y="42"/>
                        <a:pt x="20" y="42"/>
                        <a:pt x="20" y="41"/>
                      </a:cubicBezTo>
                      <a:cubicBezTo>
                        <a:pt x="20" y="41"/>
                        <a:pt x="20" y="41"/>
                        <a:pt x="20" y="40"/>
                      </a:cubicBezTo>
                      <a:cubicBezTo>
                        <a:pt x="20" y="40"/>
                        <a:pt x="20" y="40"/>
                        <a:pt x="20" y="40"/>
                      </a:cubicBezTo>
                      <a:cubicBezTo>
                        <a:pt x="20" y="40"/>
                        <a:pt x="20" y="41"/>
                        <a:pt x="20" y="41"/>
                      </a:cubicBezTo>
                      <a:cubicBezTo>
                        <a:pt x="20" y="41"/>
                        <a:pt x="21" y="41"/>
                        <a:pt x="21" y="42"/>
                      </a:cubicBezTo>
                      <a:cubicBezTo>
                        <a:pt x="21" y="42"/>
                        <a:pt x="21" y="42"/>
                        <a:pt x="21" y="42"/>
                      </a:cubicBezTo>
                      <a:cubicBezTo>
                        <a:pt x="21" y="43"/>
                        <a:pt x="22" y="43"/>
                        <a:pt x="22" y="43"/>
                      </a:cubicBezTo>
                      <a:cubicBezTo>
                        <a:pt x="36" y="68"/>
                        <a:pt x="36" y="68"/>
                        <a:pt x="36" y="68"/>
                      </a:cubicBezTo>
                      <a:cubicBezTo>
                        <a:pt x="44" y="68"/>
                        <a:pt x="44" y="68"/>
                        <a:pt x="44" y="68"/>
                      </a:cubicBezTo>
                      <a:lnTo>
                        <a:pt x="44" y="28"/>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29" name="Freeform 5"/>
                <p:cNvSpPr>
                  <a:spLocks noChangeAspect="1" noEditPoints="1"/>
                </p:cNvSpPr>
                <p:nvPr/>
              </p:nvSpPr>
              <p:spPr bwMode="auto">
                <a:xfrm>
                  <a:off x="5671185" y="5731634"/>
                  <a:ext cx="424574" cy="415227"/>
                </a:xfrm>
                <a:custGeom>
                  <a:avLst/>
                  <a:gdLst>
                    <a:gd name="T0" fmla="*/ 62 w 98"/>
                    <a:gd name="T1" fmla="*/ 26 h 96"/>
                    <a:gd name="T2" fmla="*/ 60 w 98"/>
                    <a:gd name="T3" fmla="*/ 23 h 96"/>
                    <a:gd name="T4" fmla="*/ 64 w 98"/>
                    <a:gd name="T5" fmla="*/ 19 h 96"/>
                    <a:gd name="T6" fmla="*/ 67 w 98"/>
                    <a:gd name="T7" fmla="*/ 20 h 96"/>
                    <a:gd name="T8" fmla="*/ 67 w 98"/>
                    <a:gd name="T9" fmla="*/ 20 h 96"/>
                    <a:gd name="T10" fmla="*/ 79 w 98"/>
                    <a:gd name="T11" fmla="*/ 36 h 96"/>
                    <a:gd name="T12" fmla="*/ 69 w 98"/>
                    <a:gd name="T13" fmla="*/ 36 h 96"/>
                    <a:gd name="T14" fmla="*/ 69 w 98"/>
                    <a:gd name="T15" fmla="*/ 36 h 96"/>
                    <a:gd name="T16" fmla="*/ 66 w 98"/>
                    <a:gd name="T17" fmla="*/ 36 h 96"/>
                    <a:gd name="T18" fmla="*/ 66 w 98"/>
                    <a:gd name="T19" fmla="*/ 36 h 96"/>
                    <a:gd name="T20" fmla="*/ 66 w 98"/>
                    <a:gd name="T21" fmla="*/ 36 h 96"/>
                    <a:gd name="T22" fmla="*/ 60 w 98"/>
                    <a:gd name="T23" fmla="*/ 38 h 96"/>
                    <a:gd name="T24" fmla="*/ 60 w 98"/>
                    <a:gd name="T25" fmla="*/ 29 h 96"/>
                    <a:gd name="T26" fmla="*/ 63 w 98"/>
                    <a:gd name="T27" fmla="*/ 28 h 96"/>
                    <a:gd name="T28" fmla="*/ 62 w 98"/>
                    <a:gd name="T29" fmla="*/ 26 h 96"/>
                    <a:gd name="T30" fmla="*/ 60 w 98"/>
                    <a:gd name="T31" fmla="*/ 64 h 96"/>
                    <a:gd name="T32" fmla="*/ 65 w 98"/>
                    <a:gd name="T33" fmla="*/ 65 h 96"/>
                    <a:gd name="T34" fmla="*/ 65 w 98"/>
                    <a:gd name="T35" fmla="*/ 66 h 96"/>
                    <a:gd name="T36" fmla="*/ 66 w 98"/>
                    <a:gd name="T37" fmla="*/ 66 h 96"/>
                    <a:gd name="T38" fmla="*/ 68 w 98"/>
                    <a:gd name="T39" fmla="*/ 66 h 96"/>
                    <a:gd name="T40" fmla="*/ 60 w 98"/>
                    <a:gd name="T41" fmla="*/ 55 h 96"/>
                    <a:gd name="T42" fmla="*/ 60 w 98"/>
                    <a:gd name="T43" fmla="*/ 64 h 96"/>
                    <a:gd name="T44" fmla="*/ 98 w 98"/>
                    <a:gd name="T45" fmla="*/ 47 h 96"/>
                    <a:gd name="T46" fmla="*/ 81 w 98"/>
                    <a:gd name="T47" fmla="*/ 28 h 96"/>
                    <a:gd name="T48" fmla="*/ 81 w 98"/>
                    <a:gd name="T49" fmla="*/ 28 h 96"/>
                    <a:gd name="T50" fmla="*/ 80 w 98"/>
                    <a:gd name="T51" fmla="*/ 28 h 96"/>
                    <a:gd name="T52" fmla="*/ 79 w 98"/>
                    <a:gd name="T53" fmla="*/ 28 h 96"/>
                    <a:gd name="T54" fmla="*/ 87 w 98"/>
                    <a:gd name="T55" fmla="*/ 39 h 96"/>
                    <a:gd name="T56" fmla="*/ 90 w 98"/>
                    <a:gd name="T57" fmla="*/ 47 h 96"/>
                    <a:gd name="T58" fmla="*/ 80 w 98"/>
                    <a:gd name="T59" fmla="*/ 58 h 96"/>
                    <a:gd name="T60" fmla="*/ 80 w 98"/>
                    <a:gd name="T61" fmla="*/ 58 h 96"/>
                    <a:gd name="T62" fmla="*/ 79 w 98"/>
                    <a:gd name="T63" fmla="*/ 58 h 96"/>
                    <a:gd name="T64" fmla="*/ 78 w 98"/>
                    <a:gd name="T65" fmla="*/ 58 h 96"/>
                    <a:gd name="T66" fmla="*/ 78 w 98"/>
                    <a:gd name="T67" fmla="*/ 58 h 96"/>
                    <a:gd name="T68" fmla="*/ 67 w 98"/>
                    <a:gd name="T69" fmla="*/ 58 h 96"/>
                    <a:gd name="T70" fmla="*/ 79 w 98"/>
                    <a:gd name="T71" fmla="*/ 73 h 96"/>
                    <a:gd name="T72" fmla="*/ 79 w 98"/>
                    <a:gd name="T73" fmla="*/ 73 h 96"/>
                    <a:gd name="T74" fmla="*/ 82 w 98"/>
                    <a:gd name="T75" fmla="*/ 75 h 96"/>
                    <a:gd name="T76" fmla="*/ 86 w 98"/>
                    <a:gd name="T77" fmla="*/ 70 h 96"/>
                    <a:gd name="T78" fmla="*/ 85 w 98"/>
                    <a:gd name="T79" fmla="*/ 68 h 96"/>
                    <a:gd name="T80" fmla="*/ 84 w 98"/>
                    <a:gd name="T81" fmla="*/ 66 h 96"/>
                    <a:gd name="T82" fmla="*/ 98 w 98"/>
                    <a:gd name="T83" fmla="*/ 47 h 96"/>
                    <a:gd name="T84" fmla="*/ 56 w 98"/>
                    <a:gd name="T85" fmla="*/ 0 h 96"/>
                    <a:gd name="T86" fmla="*/ 56 w 98"/>
                    <a:gd name="T87" fmla="*/ 96 h 96"/>
                    <a:gd name="T88" fmla="*/ 0 w 98"/>
                    <a:gd name="T89" fmla="*/ 83 h 96"/>
                    <a:gd name="T90" fmla="*/ 0 w 98"/>
                    <a:gd name="T91" fmla="*/ 13 h 96"/>
                    <a:gd name="T92" fmla="*/ 56 w 98"/>
                    <a:gd name="T93" fmla="*/ 0 h 96"/>
                    <a:gd name="T94" fmla="*/ 40 w 98"/>
                    <a:gd name="T95" fmla="*/ 60 h 96"/>
                    <a:gd name="T96" fmla="*/ 26 w 98"/>
                    <a:gd name="T97" fmla="*/ 60 h 96"/>
                    <a:gd name="T98" fmla="*/ 26 w 98"/>
                    <a:gd name="T99" fmla="*/ 28 h 96"/>
                    <a:gd name="T100" fmla="*/ 20 w 98"/>
                    <a:gd name="T101" fmla="*/ 28 h 96"/>
                    <a:gd name="T102" fmla="*/ 20 w 98"/>
                    <a:gd name="T103" fmla="*/ 66 h 96"/>
                    <a:gd name="T104" fmla="*/ 40 w 98"/>
                    <a:gd name="T105" fmla="*/ 67 h 96"/>
                    <a:gd name="T106" fmla="*/ 40 w 98"/>
                    <a:gd name="T107" fmla="*/ 6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96">
                      <a:moveTo>
                        <a:pt x="62" y="26"/>
                      </a:moveTo>
                      <a:cubicBezTo>
                        <a:pt x="61" y="25"/>
                        <a:pt x="60" y="24"/>
                        <a:pt x="60" y="23"/>
                      </a:cubicBezTo>
                      <a:cubicBezTo>
                        <a:pt x="60" y="20"/>
                        <a:pt x="62" y="19"/>
                        <a:pt x="64" y="19"/>
                      </a:cubicBezTo>
                      <a:cubicBezTo>
                        <a:pt x="66" y="19"/>
                        <a:pt x="67" y="19"/>
                        <a:pt x="67" y="20"/>
                      </a:cubicBezTo>
                      <a:cubicBezTo>
                        <a:pt x="67" y="20"/>
                        <a:pt x="67" y="20"/>
                        <a:pt x="67" y="20"/>
                      </a:cubicBezTo>
                      <a:cubicBezTo>
                        <a:pt x="79" y="36"/>
                        <a:pt x="79" y="36"/>
                        <a:pt x="79" y="36"/>
                      </a:cubicBezTo>
                      <a:cubicBezTo>
                        <a:pt x="69" y="36"/>
                        <a:pt x="69" y="36"/>
                        <a:pt x="69" y="36"/>
                      </a:cubicBezTo>
                      <a:cubicBezTo>
                        <a:pt x="69" y="36"/>
                        <a:pt x="69" y="36"/>
                        <a:pt x="69" y="36"/>
                      </a:cubicBezTo>
                      <a:cubicBezTo>
                        <a:pt x="66" y="36"/>
                        <a:pt x="66" y="36"/>
                        <a:pt x="66" y="36"/>
                      </a:cubicBezTo>
                      <a:cubicBezTo>
                        <a:pt x="66" y="36"/>
                        <a:pt x="66" y="36"/>
                        <a:pt x="66" y="36"/>
                      </a:cubicBezTo>
                      <a:cubicBezTo>
                        <a:pt x="66" y="36"/>
                        <a:pt x="66" y="36"/>
                        <a:pt x="66" y="36"/>
                      </a:cubicBezTo>
                      <a:cubicBezTo>
                        <a:pt x="63" y="36"/>
                        <a:pt x="61" y="37"/>
                        <a:pt x="60" y="38"/>
                      </a:cubicBezTo>
                      <a:cubicBezTo>
                        <a:pt x="60" y="29"/>
                        <a:pt x="60" y="29"/>
                        <a:pt x="60" y="29"/>
                      </a:cubicBezTo>
                      <a:cubicBezTo>
                        <a:pt x="61" y="28"/>
                        <a:pt x="62" y="28"/>
                        <a:pt x="63" y="28"/>
                      </a:cubicBezTo>
                      <a:lnTo>
                        <a:pt x="62" y="26"/>
                      </a:lnTo>
                      <a:close/>
                      <a:moveTo>
                        <a:pt x="60" y="64"/>
                      </a:moveTo>
                      <a:cubicBezTo>
                        <a:pt x="61" y="65"/>
                        <a:pt x="63" y="65"/>
                        <a:pt x="65" y="65"/>
                      </a:cubicBezTo>
                      <a:cubicBezTo>
                        <a:pt x="65" y="66"/>
                        <a:pt x="65" y="66"/>
                        <a:pt x="65" y="66"/>
                      </a:cubicBezTo>
                      <a:cubicBezTo>
                        <a:pt x="66" y="66"/>
                        <a:pt x="66" y="66"/>
                        <a:pt x="66" y="66"/>
                      </a:cubicBezTo>
                      <a:cubicBezTo>
                        <a:pt x="68" y="66"/>
                        <a:pt x="68" y="66"/>
                        <a:pt x="68" y="66"/>
                      </a:cubicBezTo>
                      <a:cubicBezTo>
                        <a:pt x="60" y="55"/>
                        <a:pt x="60" y="55"/>
                        <a:pt x="60" y="55"/>
                      </a:cubicBezTo>
                      <a:lnTo>
                        <a:pt x="60" y="64"/>
                      </a:lnTo>
                      <a:close/>
                      <a:moveTo>
                        <a:pt x="98" y="47"/>
                      </a:moveTo>
                      <a:cubicBezTo>
                        <a:pt x="98" y="37"/>
                        <a:pt x="91" y="28"/>
                        <a:pt x="81" y="28"/>
                      </a:cubicBezTo>
                      <a:cubicBezTo>
                        <a:pt x="81" y="28"/>
                        <a:pt x="81" y="28"/>
                        <a:pt x="81" y="28"/>
                      </a:cubicBezTo>
                      <a:cubicBezTo>
                        <a:pt x="80" y="28"/>
                        <a:pt x="80" y="28"/>
                        <a:pt x="80" y="28"/>
                      </a:cubicBezTo>
                      <a:cubicBezTo>
                        <a:pt x="79" y="28"/>
                        <a:pt x="79" y="28"/>
                        <a:pt x="79" y="28"/>
                      </a:cubicBezTo>
                      <a:cubicBezTo>
                        <a:pt x="87" y="39"/>
                        <a:pt x="87" y="39"/>
                        <a:pt x="87" y="39"/>
                      </a:cubicBezTo>
                      <a:cubicBezTo>
                        <a:pt x="89" y="41"/>
                        <a:pt x="90" y="44"/>
                        <a:pt x="90" y="47"/>
                      </a:cubicBezTo>
                      <a:cubicBezTo>
                        <a:pt x="90" y="53"/>
                        <a:pt x="86" y="57"/>
                        <a:pt x="80" y="58"/>
                      </a:cubicBezTo>
                      <a:cubicBezTo>
                        <a:pt x="80" y="58"/>
                        <a:pt x="80" y="58"/>
                        <a:pt x="80" y="58"/>
                      </a:cubicBezTo>
                      <a:cubicBezTo>
                        <a:pt x="79" y="58"/>
                        <a:pt x="79" y="58"/>
                        <a:pt x="79" y="58"/>
                      </a:cubicBezTo>
                      <a:cubicBezTo>
                        <a:pt x="78" y="58"/>
                        <a:pt x="78" y="58"/>
                        <a:pt x="78" y="58"/>
                      </a:cubicBezTo>
                      <a:cubicBezTo>
                        <a:pt x="78" y="58"/>
                        <a:pt x="78" y="58"/>
                        <a:pt x="78" y="58"/>
                      </a:cubicBezTo>
                      <a:cubicBezTo>
                        <a:pt x="67" y="58"/>
                        <a:pt x="67" y="58"/>
                        <a:pt x="67" y="58"/>
                      </a:cubicBezTo>
                      <a:cubicBezTo>
                        <a:pt x="79" y="73"/>
                        <a:pt x="79" y="73"/>
                        <a:pt x="79" y="73"/>
                      </a:cubicBezTo>
                      <a:cubicBezTo>
                        <a:pt x="79" y="73"/>
                        <a:pt x="79" y="73"/>
                        <a:pt x="79" y="73"/>
                      </a:cubicBezTo>
                      <a:cubicBezTo>
                        <a:pt x="80" y="74"/>
                        <a:pt x="81" y="75"/>
                        <a:pt x="82" y="75"/>
                      </a:cubicBezTo>
                      <a:cubicBezTo>
                        <a:pt x="85" y="75"/>
                        <a:pt x="86" y="73"/>
                        <a:pt x="86" y="70"/>
                      </a:cubicBezTo>
                      <a:cubicBezTo>
                        <a:pt x="86" y="69"/>
                        <a:pt x="86" y="68"/>
                        <a:pt x="85" y="68"/>
                      </a:cubicBezTo>
                      <a:cubicBezTo>
                        <a:pt x="84" y="66"/>
                        <a:pt x="84" y="66"/>
                        <a:pt x="84" y="66"/>
                      </a:cubicBezTo>
                      <a:cubicBezTo>
                        <a:pt x="93" y="64"/>
                        <a:pt x="98" y="56"/>
                        <a:pt x="98" y="47"/>
                      </a:cubicBezTo>
                      <a:close/>
                      <a:moveTo>
                        <a:pt x="56" y="0"/>
                      </a:moveTo>
                      <a:cubicBezTo>
                        <a:pt x="56" y="96"/>
                        <a:pt x="56" y="96"/>
                        <a:pt x="56" y="96"/>
                      </a:cubicBezTo>
                      <a:cubicBezTo>
                        <a:pt x="0" y="83"/>
                        <a:pt x="0" y="83"/>
                        <a:pt x="0" y="83"/>
                      </a:cubicBezTo>
                      <a:cubicBezTo>
                        <a:pt x="0" y="13"/>
                        <a:pt x="0" y="13"/>
                        <a:pt x="0" y="13"/>
                      </a:cubicBezTo>
                      <a:lnTo>
                        <a:pt x="56" y="0"/>
                      </a:lnTo>
                      <a:close/>
                      <a:moveTo>
                        <a:pt x="40" y="60"/>
                      </a:moveTo>
                      <a:cubicBezTo>
                        <a:pt x="26" y="60"/>
                        <a:pt x="26" y="60"/>
                        <a:pt x="26" y="60"/>
                      </a:cubicBezTo>
                      <a:cubicBezTo>
                        <a:pt x="26" y="28"/>
                        <a:pt x="26" y="28"/>
                        <a:pt x="26" y="28"/>
                      </a:cubicBezTo>
                      <a:cubicBezTo>
                        <a:pt x="20" y="28"/>
                        <a:pt x="20" y="28"/>
                        <a:pt x="20" y="28"/>
                      </a:cubicBezTo>
                      <a:cubicBezTo>
                        <a:pt x="20" y="66"/>
                        <a:pt x="20" y="66"/>
                        <a:pt x="20" y="66"/>
                      </a:cubicBezTo>
                      <a:cubicBezTo>
                        <a:pt x="40" y="67"/>
                        <a:pt x="40" y="67"/>
                        <a:pt x="40" y="67"/>
                      </a:cubicBezTo>
                      <a:lnTo>
                        <a:pt x="40" y="60"/>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30" name="Picture 629"/>
                <p:cNvPicPr>
                  <a:picLocks noChangeAspect="1"/>
                </p:cNvPicPr>
                <p:nvPr/>
              </p:nvPicPr>
              <p:blipFill>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7344756" y="5788784"/>
                  <a:ext cx="402632" cy="350470"/>
                </a:xfrm>
                <a:prstGeom prst="rect">
                  <a:avLst/>
                </a:prstGeom>
              </p:spPr>
            </p:pic>
            <p:grpSp>
              <p:nvGrpSpPr>
                <p:cNvPr id="631" name="Group 8"/>
                <p:cNvGrpSpPr>
                  <a:grpSpLocks noChangeAspect="1"/>
                </p:cNvGrpSpPr>
                <p:nvPr/>
              </p:nvGrpSpPr>
              <p:grpSpPr bwMode="auto">
                <a:xfrm>
                  <a:off x="7342345" y="4895634"/>
                  <a:ext cx="517988" cy="400570"/>
                  <a:chOff x="1226" y="121"/>
                  <a:chExt cx="5382" cy="4162"/>
                </a:xfrm>
                <a:solidFill>
                  <a:schemeClr val="tx1"/>
                </a:solidFill>
              </p:grpSpPr>
              <p:sp>
                <p:nvSpPr>
                  <p:cNvPr id="644" name="Freeform 9"/>
                  <p:cNvSpPr>
                    <a:spLocks/>
                  </p:cNvSpPr>
                  <p:nvPr/>
                </p:nvSpPr>
                <p:spPr bwMode="auto">
                  <a:xfrm>
                    <a:off x="1694" y="121"/>
                    <a:ext cx="4446" cy="1244"/>
                  </a:xfrm>
                  <a:custGeom>
                    <a:avLst/>
                    <a:gdLst>
                      <a:gd name="T0" fmla="*/ 1857 w 1880"/>
                      <a:gd name="T1" fmla="*/ 266 h 526"/>
                      <a:gd name="T2" fmla="*/ 1701 w 1880"/>
                      <a:gd name="T3" fmla="*/ 266 h 526"/>
                      <a:gd name="T4" fmla="*/ 1626 w 1880"/>
                      <a:gd name="T5" fmla="*/ 0 h 526"/>
                      <a:gd name="T6" fmla="*/ 689 w 1880"/>
                      <a:gd name="T7" fmla="*/ 266 h 526"/>
                      <a:gd name="T8" fmla="*/ 579 w 1880"/>
                      <a:gd name="T9" fmla="*/ 266 h 526"/>
                      <a:gd name="T10" fmla="*/ 457 w 1880"/>
                      <a:gd name="T11" fmla="*/ 162 h 526"/>
                      <a:gd name="T12" fmla="*/ 417 w 1880"/>
                      <a:gd name="T13" fmla="*/ 144 h 526"/>
                      <a:gd name="T14" fmla="*/ 24 w 1880"/>
                      <a:gd name="T15" fmla="*/ 144 h 526"/>
                      <a:gd name="T16" fmla="*/ 0 w 1880"/>
                      <a:gd name="T17" fmla="*/ 167 h 526"/>
                      <a:gd name="T18" fmla="*/ 0 w 1880"/>
                      <a:gd name="T19" fmla="*/ 526 h 526"/>
                      <a:gd name="T20" fmla="*/ 180 w 1880"/>
                      <a:gd name="T21" fmla="*/ 526 h 526"/>
                      <a:gd name="T22" fmla="*/ 1550 w 1880"/>
                      <a:gd name="T23" fmla="*/ 133 h 526"/>
                      <a:gd name="T24" fmla="*/ 1660 w 1880"/>
                      <a:gd name="T25" fmla="*/ 526 h 526"/>
                      <a:gd name="T26" fmla="*/ 1880 w 1880"/>
                      <a:gd name="T27" fmla="*/ 526 h 526"/>
                      <a:gd name="T28" fmla="*/ 1880 w 1880"/>
                      <a:gd name="T29" fmla="*/ 289 h 526"/>
                      <a:gd name="T30" fmla="*/ 1857 w 1880"/>
                      <a:gd name="T31" fmla="*/ 26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80" h="526">
                        <a:moveTo>
                          <a:pt x="1857" y="266"/>
                        </a:moveTo>
                        <a:cubicBezTo>
                          <a:pt x="1701" y="266"/>
                          <a:pt x="1701" y="266"/>
                          <a:pt x="1701" y="266"/>
                        </a:cubicBezTo>
                        <a:cubicBezTo>
                          <a:pt x="1626" y="0"/>
                          <a:pt x="1626" y="0"/>
                          <a:pt x="1626" y="0"/>
                        </a:cubicBezTo>
                        <a:cubicBezTo>
                          <a:pt x="689" y="266"/>
                          <a:pt x="689" y="266"/>
                          <a:pt x="689" y="266"/>
                        </a:cubicBezTo>
                        <a:cubicBezTo>
                          <a:pt x="579" y="266"/>
                          <a:pt x="579" y="266"/>
                          <a:pt x="579" y="266"/>
                        </a:cubicBezTo>
                        <a:cubicBezTo>
                          <a:pt x="457" y="162"/>
                          <a:pt x="457" y="162"/>
                          <a:pt x="457" y="162"/>
                        </a:cubicBezTo>
                        <a:cubicBezTo>
                          <a:pt x="452" y="150"/>
                          <a:pt x="428" y="144"/>
                          <a:pt x="417" y="144"/>
                        </a:cubicBezTo>
                        <a:cubicBezTo>
                          <a:pt x="24" y="144"/>
                          <a:pt x="24" y="144"/>
                          <a:pt x="24" y="144"/>
                        </a:cubicBezTo>
                        <a:cubicBezTo>
                          <a:pt x="12" y="144"/>
                          <a:pt x="0" y="156"/>
                          <a:pt x="0" y="167"/>
                        </a:cubicBezTo>
                        <a:cubicBezTo>
                          <a:pt x="0" y="526"/>
                          <a:pt x="0" y="526"/>
                          <a:pt x="0" y="526"/>
                        </a:cubicBezTo>
                        <a:cubicBezTo>
                          <a:pt x="180" y="526"/>
                          <a:pt x="180" y="526"/>
                          <a:pt x="180" y="526"/>
                        </a:cubicBezTo>
                        <a:cubicBezTo>
                          <a:pt x="1550" y="133"/>
                          <a:pt x="1550" y="133"/>
                          <a:pt x="1550" y="133"/>
                        </a:cubicBezTo>
                        <a:cubicBezTo>
                          <a:pt x="1660" y="526"/>
                          <a:pt x="1660" y="526"/>
                          <a:pt x="1660" y="526"/>
                        </a:cubicBezTo>
                        <a:cubicBezTo>
                          <a:pt x="1880" y="526"/>
                          <a:pt x="1880" y="526"/>
                          <a:pt x="1880" y="526"/>
                        </a:cubicBezTo>
                        <a:cubicBezTo>
                          <a:pt x="1880" y="289"/>
                          <a:pt x="1880" y="289"/>
                          <a:pt x="1880" y="289"/>
                        </a:cubicBezTo>
                        <a:cubicBezTo>
                          <a:pt x="1880" y="277"/>
                          <a:pt x="1868" y="266"/>
                          <a:pt x="1857" y="2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5" name="Freeform 10"/>
                  <p:cNvSpPr>
                    <a:spLocks/>
                  </p:cNvSpPr>
                  <p:nvPr/>
                </p:nvSpPr>
                <p:spPr bwMode="auto">
                  <a:xfrm>
                    <a:off x="1226" y="1559"/>
                    <a:ext cx="5382" cy="2724"/>
                  </a:xfrm>
                  <a:custGeom>
                    <a:avLst/>
                    <a:gdLst>
                      <a:gd name="T0" fmla="*/ 2259 w 2276"/>
                      <a:gd name="T1" fmla="*/ 0 h 1151"/>
                      <a:gd name="T2" fmla="*/ 23 w 2276"/>
                      <a:gd name="T3" fmla="*/ 0 h 1151"/>
                      <a:gd name="T4" fmla="*/ 0 w 2276"/>
                      <a:gd name="T5" fmla="*/ 23 h 1151"/>
                      <a:gd name="T6" fmla="*/ 191 w 2276"/>
                      <a:gd name="T7" fmla="*/ 1104 h 1151"/>
                      <a:gd name="T8" fmla="*/ 243 w 2276"/>
                      <a:gd name="T9" fmla="*/ 1151 h 1151"/>
                      <a:gd name="T10" fmla="*/ 2033 w 2276"/>
                      <a:gd name="T11" fmla="*/ 1151 h 1151"/>
                      <a:gd name="T12" fmla="*/ 2085 w 2276"/>
                      <a:gd name="T13" fmla="*/ 1104 h 1151"/>
                      <a:gd name="T14" fmla="*/ 2276 w 2276"/>
                      <a:gd name="T15" fmla="*/ 23 h 1151"/>
                      <a:gd name="T16" fmla="*/ 2259 w 2276"/>
                      <a:gd name="T17" fmla="*/ 0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76" h="1151">
                        <a:moveTo>
                          <a:pt x="2259" y="0"/>
                        </a:moveTo>
                        <a:cubicBezTo>
                          <a:pt x="23" y="0"/>
                          <a:pt x="23" y="0"/>
                          <a:pt x="23" y="0"/>
                        </a:cubicBezTo>
                        <a:cubicBezTo>
                          <a:pt x="6" y="0"/>
                          <a:pt x="0" y="11"/>
                          <a:pt x="0" y="23"/>
                        </a:cubicBezTo>
                        <a:cubicBezTo>
                          <a:pt x="191" y="1104"/>
                          <a:pt x="191" y="1104"/>
                          <a:pt x="191" y="1104"/>
                        </a:cubicBezTo>
                        <a:cubicBezTo>
                          <a:pt x="191" y="1133"/>
                          <a:pt x="220" y="1151"/>
                          <a:pt x="243" y="1151"/>
                        </a:cubicBezTo>
                        <a:cubicBezTo>
                          <a:pt x="2033" y="1151"/>
                          <a:pt x="2033" y="1151"/>
                          <a:pt x="2033" y="1151"/>
                        </a:cubicBezTo>
                        <a:cubicBezTo>
                          <a:pt x="2056" y="1151"/>
                          <a:pt x="2085" y="1133"/>
                          <a:pt x="2085" y="1104"/>
                        </a:cubicBezTo>
                        <a:cubicBezTo>
                          <a:pt x="2276" y="23"/>
                          <a:pt x="2276" y="23"/>
                          <a:pt x="2276" y="23"/>
                        </a:cubicBezTo>
                        <a:cubicBezTo>
                          <a:pt x="2276" y="11"/>
                          <a:pt x="2270" y="0"/>
                          <a:pt x="22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2" name="Freeform 14"/>
                <p:cNvSpPr>
                  <a:spLocks noEditPoints="1"/>
                </p:cNvSpPr>
                <p:nvPr/>
              </p:nvSpPr>
              <p:spPr bwMode="auto">
                <a:xfrm>
                  <a:off x="6450910" y="4767442"/>
                  <a:ext cx="450850" cy="528762"/>
                </a:xfrm>
                <a:custGeom>
                  <a:avLst/>
                  <a:gdLst>
                    <a:gd name="T0" fmla="*/ 0 w 1834"/>
                    <a:gd name="T1" fmla="*/ 1186 h 2152"/>
                    <a:gd name="T2" fmla="*/ 1834 w 1834"/>
                    <a:gd name="T3" fmla="*/ 1186 h 2152"/>
                    <a:gd name="T4" fmla="*/ 1834 w 1834"/>
                    <a:gd name="T5" fmla="*/ 1962 h 2152"/>
                    <a:gd name="T6" fmla="*/ 1650 w 1834"/>
                    <a:gd name="T7" fmla="*/ 2152 h 2152"/>
                    <a:gd name="T8" fmla="*/ 189 w 1834"/>
                    <a:gd name="T9" fmla="*/ 2152 h 2152"/>
                    <a:gd name="T10" fmla="*/ 0 w 1834"/>
                    <a:gd name="T11" fmla="*/ 1962 h 2152"/>
                    <a:gd name="T12" fmla="*/ 0 w 1834"/>
                    <a:gd name="T13" fmla="*/ 1186 h 2152"/>
                    <a:gd name="T14" fmla="*/ 0 w 1834"/>
                    <a:gd name="T15" fmla="*/ 1186 h 2152"/>
                    <a:gd name="T16" fmla="*/ 543 w 1834"/>
                    <a:gd name="T17" fmla="*/ 832 h 2152"/>
                    <a:gd name="T18" fmla="*/ 234 w 1834"/>
                    <a:gd name="T19" fmla="*/ 832 h 2152"/>
                    <a:gd name="T20" fmla="*/ 79 w 1834"/>
                    <a:gd name="T21" fmla="*/ 1146 h 2152"/>
                    <a:gd name="T22" fmla="*/ 384 w 1834"/>
                    <a:gd name="T23" fmla="*/ 1146 h 2152"/>
                    <a:gd name="T24" fmla="*/ 543 w 1834"/>
                    <a:gd name="T25" fmla="*/ 832 h 2152"/>
                    <a:gd name="T26" fmla="*/ 543 w 1834"/>
                    <a:gd name="T27" fmla="*/ 832 h 2152"/>
                    <a:gd name="T28" fmla="*/ 917 w 1834"/>
                    <a:gd name="T29" fmla="*/ 1146 h 2152"/>
                    <a:gd name="T30" fmla="*/ 1076 w 1834"/>
                    <a:gd name="T31" fmla="*/ 832 h 2152"/>
                    <a:gd name="T32" fmla="*/ 767 w 1834"/>
                    <a:gd name="T33" fmla="*/ 832 h 2152"/>
                    <a:gd name="T34" fmla="*/ 613 w 1834"/>
                    <a:gd name="T35" fmla="*/ 1146 h 2152"/>
                    <a:gd name="T36" fmla="*/ 917 w 1834"/>
                    <a:gd name="T37" fmla="*/ 1146 h 2152"/>
                    <a:gd name="T38" fmla="*/ 917 w 1834"/>
                    <a:gd name="T39" fmla="*/ 1146 h 2152"/>
                    <a:gd name="T40" fmla="*/ 1146 w 1834"/>
                    <a:gd name="T41" fmla="*/ 1146 h 2152"/>
                    <a:gd name="T42" fmla="*/ 1450 w 1834"/>
                    <a:gd name="T43" fmla="*/ 1146 h 2152"/>
                    <a:gd name="T44" fmla="*/ 1610 w 1834"/>
                    <a:gd name="T45" fmla="*/ 832 h 2152"/>
                    <a:gd name="T46" fmla="*/ 1301 w 1834"/>
                    <a:gd name="T47" fmla="*/ 832 h 2152"/>
                    <a:gd name="T48" fmla="*/ 1146 w 1834"/>
                    <a:gd name="T49" fmla="*/ 1146 h 2152"/>
                    <a:gd name="T50" fmla="*/ 1146 w 1834"/>
                    <a:gd name="T51" fmla="*/ 1146 h 2152"/>
                    <a:gd name="T52" fmla="*/ 1680 w 1834"/>
                    <a:gd name="T53" fmla="*/ 1146 h 2152"/>
                    <a:gd name="T54" fmla="*/ 1834 w 1834"/>
                    <a:gd name="T55" fmla="*/ 1146 h 2152"/>
                    <a:gd name="T56" fmla="*/ 1834 w 1834"/>
                    <a:gd name="T57" fmla="*/ 832 h 2152"/>
                    <a:gd name="T58" fmla="*/ 1680 w 1834"/>
                    <a:gd name="T59" fmla="*/ 1146 h 2152"/>
                    <a:gd name="T60" fmla="*/ 1680 w 1834"/>
                    <a:gd name="T61" fmla="*/ 1146 h 2152"/>
                    <a:gd name="T62" fmla="*/ 234 w 1834"/>
                    <a:gd name="T63" fmla="*/ 707 h 2152"/>
                    <a:gd name="T64" fmla="*/ 234 w 1834"/>
                    <a:gd name="T65" fmla="*/ 707 h 2152"/>
                    <a:gd name="T66" fmla="*/ 1530 w 1834"/>
                    <a:gd name="T67" fmla="*/ 369 h 2152"/>
                    <a:gd name="T68" fmla="*/ 1560 w 1834"/>
                    <a:gd name="T69" fmla="*/ 364 h 2152"/>
                    <a:gd name="T70" fmla="*/ 1560 w 1834"/>
                    <a:gd name="T71" fmla="*/ 364 h 2152"/>
                    <a:gd name="T72" fmla="*/ 1779 w 1834"/>
                    <a:gd name="T73" fmla="*/ 304 h 2152"/>
                    <a:gd name="T74" fmla="*/ 1779 w 1834"/>
                    <a:gd name="T75" fmla="*/ 304 h 2152"/>
                    <a:gd name="T76" fmla="*/ 1779 w 1834"/>
                    <a:gd name="T77" fmla="*/ 304 h 2152"/>
                    <a:gd name="T78" fmla="*/ 1700 w 1834"/>
                    <a:gd name="T79" fmla="*/ 0 h 2152"/>
                    <a:gd name="T80" fmla="*/ 1550 w 1834"/>
                    <a:gd name="T81" fmla="*/ 40 h 2152"/>
                    <a:gd name="T82" fmla="*/ 1745 w 1834"/>
                    <a:gd name="T83" fmla="*/ 264 h 2152"/>
                    <a:gd name="T84" fmla="*/ 1525 w 1834"/>
                    <a:gd name="T85" fmla="*/ 324 h 2152"/>
                    <a:gd name="T86" fmla="*/ 1326 w 1834"/>
                    <a:gd name="T87" fmla="*/ 100 h 2152"/>
                    <a:gd name="T88" fmla="*/ 1032 w 1834"/>
                    <a:gd name="T89" fmla="*/ 175 h 2152"/>
                    <a:gd name="T90" fmla="*/ 1226 w 1834"/>
                    <a:gd name="T91" fmla="*/ 399 h 2152"/>
                    <a:gd name="T92" fmla="*/ 1007 w 1834"/>
                    <a:gd name="T93" fmla="*/ 459 h 2152"/>
                    <a:gd name="T94" fmla="*/ 812 w 1834"/>
                    <a:gd name="T95" fmla="*/ 234 h 2152"/>
                    <a:gd name="T96" fmla="*/ 518 w 1834"/>
                    <a:gd name="T97" fmla="*/ 309 h 2152"/>
                    <a:gd name="T98" fmla="*/ 713 w 1834"/>
                    <a:gd name="T99" fmla="*/ 533 h 2152"/>
                    <a:gd name="T100" fmla="*/ 493 w 1834"/>
                    <a:gd name="T101" fmla="*/ 593 h 2152"/>
                    <a:gd name="T102" fmla="*/ 294 w 1834"/>
                    <a:gd name="T103" fmla="*/ 369 h 2152"/>
                    <a:gd name="T104" fmla="*/ 0 w 1834"/>
                    <a:gd name="T105" fmla="*/ 444 h 2152"/>
                    <a:gd name="T106" fmla="*/ 229 w 1834"/>
                    <a:gd name="T107" fmla="*/ 707 h 2152"/>
                    <a:gd name="T108" fmla="*/ 234 w 1834"/>
                    <a:gd name="T109" fmla="*/ 707 h 2152"/>
                    <a:gd name="T110" fmla="*/ 234 w 1834"/>
                    <a:gd name="T111" fmla="*/ 707 h 2152"/>
                    <a:gd name="T112" fmla="*/ 74 w 1834"/>
                    <a:gd name="T113" fmla="*/ 707 h 2152"/>
                    <a:gd name="T114" fmla="*/ 0 w 1834"/>
                    <a:gd name="T115" fmla="*/ 782 h 2152"/>
                    <a:gd name="T116" fmla="*/ 74 w 1834"/>
                    <a:gd name="T117" fmla="*/ 852 h 2152"/>
                    <a:gd name="T118" fmla="*/ 144 w 1834"/>
                    <a:gd name="T119" fmla="*/ 782 h 2152"/>
                    <a:gd name="T120" fmla="*/ 74 w 1834"/>
                    <a:gd name="T121" fmla="*/ 707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4" h="2152">
                      <a:moveTo>
                        <a:pt x="0" y="1186"/>
                      </a:moveTo>
                      <a:cubicBezTo>
                        <a:pt x="1834" y="1186"/>
                        <a:pt x="1834" y="1186"/>
                        <a:pt x="1834" y="1186"/>
                      </a:cubicBezTo>
                      <a:cubicBezTo>
                        <a:pt x="1834" y="1962"/>
                        <a:pt x="1834" y="1962"/>
                        <a:pt x="1834" y="1962"/>
                      </a:cubicBezTo>
                      <a:cubicBezTo>
                        <a:pt x="1834" y="2067"/>
                        <a:pt x="1750" y="2152"/>
                        <a:pt x="1650" y="2152"/>
                      </a:cubicBezTo>
                      <a:cubicBezTo>
                        <a:pt x="189" y="2152"/>
                        <a:pt x="189" y="2152"/>
                        <a:pt x="189" y="2152"/>
                      </a:cubicBezTo>
                      <a:cubicBezTo>
                        <a:pt x="84" y="2152"/>
                        <a:pt x="0" y="2067"/>
                        <a:pt x="0" y="1962"/>
                      </a:cubicBezTo>
                      <a:cubicBezTo>
                        <a:pt x="0" y="1186"/>
                        <a:pt x="0" y="1186"/>
                        <a:pt x="0" y="1186"/>
                      </a:cubicBezTo>
                      <a:cubicBezTo>
                        <a:pt x="0" y="1186"/>
                        <a:pt x="0" y="1186"/>
                        <a:pt x="0" y="1186"/>
                      </a:cubicBezTo>
                      <a:close/>
                      <a:moveTo>
                        <a:pt x="543" y="832"/>
                      </a:moveTo>
                      <a:cubicBezTo>
                        <a:pt x="234" y="832"/>
                        <a:pt x="234" y="832"/>
                        <a:pt x="234" y="832"/>
                      </a:cubicBezTo>
                      <a:cubicBezTo>
                        <a:pt x="79" y="1146"/>
                        <a:pt x="79" y="1146"/>
                        <a:pt x="79" y="1146"/>
                      </a:cubicBezTo>
                      <a:cubicBezTo>
                        <a:pt x="384" y="1146"/>
                        <a:pt x="384" y="1146"/>
                        <a:pt x="384" y="1146"/>
                      </a:cubicBezTo>
                      <a:cubicBezTo>
                        <a:pt x="543" y="832"/>
                        <a:pt x="543" y="832"/>
                        <a:pt x="543" y="832"/>
                      </a:cubicBezTo>
                      <a:cubicBezTo>
                        <a:pt x="543" y="832"/>
                        <a:pt x="543" y="832"/>
                        <a:pt x="543" y="832"/>
                      </a:cubicBezTo>
                      <a:close/>
                      <a:moveTo>
                        <a:pt x="917" y="1146"/>
                      </a:moveTo>
                      <a:cubicBezTo>
                        <a:pt x="1076" y="832"/>
                        <a:pt x="1076" y="832"/>
                        <a:pt x="1076" y="832"/>
                      </a:cubicBezTo>
                      <a:cubicBezTo>
                        <a:pt x="767" y="832"/>
                        <a:pt x="767" y="832"/>
                        <a:pt x="767" y="832"/>
                      </a:cubicBezTo>
                      <a:cubicBezTo>
                        <a:pt x="613" y="1146"/>
                        <a:pt x="613" y="1146"/>
                        <a:pt x="613" y="1146"/>
                      </a:cubicBezTo>
                      <a:cubicBezTo>
                        <a:pt x="917" y="1146"/>
                        <a:pt x="917" y="1146"/>
                        <a:pt x="917" y="1146"/>
                      </a:cubicBezTo>
                      <a:cubicBezTo>
                        <a:pt x="917" y="1146"/>
                        <a:pt x="917" y="1146"/>
                        <a:pt x="917" y="1146"/>
                      </a:cubicBezTo>
                      <a:close/>
                      <a:moveTo>
                        <a:pt x="1146" y="1146"/>
                      </a:moveTo>
                      <a:cubicBezTo>
                        <a:pt x="1450" y="1146"/>
                        <a:pt x="1450" y="1146"/>
                        <a:pt x="1450" y="1146"/>
                      </a:cubicBezTo>
                      <a:cubicBezTo>
                        <a:pt x="1610" y="832"/>
                        <a:pt x="1610" y="832"/>
                        <a:pt x="1610" y="832"/>
                      </a:cubicBezTo>
                      <a:cubicBezTo>
                        <a:pt x="1301" y="832"/>
                        <a:pt x="1301" y="832"/>
                        <a:pt x="1301" y="832"/>
                      </a:cubicBezTo>
                      <a:cubicBezTo>
                        <a:pt x="1146" y="1146"/>
                        <a:pt x="1146" y="1146"/>
                        <a:pt x="1146" y="1146"/>
                      </a:cubicBezTo>
                      <a:cubicBezTo>
                        <a:pt x="1146" y="1146"/>
                        <a:pt x="1146" y="1146"/>
                        <a:pt x="1146" y="1146"/>
                      </a:cubicBezTo>
                      <a:close/>
                      <a:moveTo>
                        <a:pt x="1680" y="1146"/>
                      </a:moveTo>
                      <a:cubicBezTo>
                        <a:pt x="1834" y="1146"/>
                        <a:pt x="1834" y="1146"/>
                        <a:pt x="1834" y="1146"/>
                      </a:cubicBezTo>
                      <a:cubicBezTo>
                        <a:pt x="1834" y="832"/>
                        <a:pt x="1834" y="832"/>
                        <a:pt x="1834" y="832"/>
                      </a:cubicBezTo>
                      <a:cubicBezTo>
                        <a:pt x="1680" y="1146"/>
                        <a:pt x="1680" y="1146"/>
                        <a:pt x="1680" y="1146"/>
                      </a:cubicBezTo>
                      <a:cubicBezTo>
                        <a:pt x="1680" y="1146"/>
                        <a:pt x="1680" y="1146"/>
                        <a:pt x="1680" y="1146"/>
                      </a:cubicBezTo>
                      <a:close/>
                      <a:moveTo>
                        <a:pt x="234" y="707"/>
                      </a:moveTo>
                      <a:cubicBezTo>
                        <a:pt x="234" y="707"/>
                        <a:pt x="234" y="707"/>
                        <a:pt x="234" y="707"/>
                      </a:cubicBezTo>
                      <a:cubicBezTo>
                        <a:pt x="1530" y="369"/>
                        <a:pt x="1530" y="369"/>
                        <a:pt x="1530" y="369"/>
                      </a:cubicBezTo>
                      <a:cubicBezTo>
                        <a:pt x="1560" y="364"/>
                        <a:pt x="1560" y="364"/>
                        <a:pt x="1560" y="364"/>
                      </a:cubicBezTo>
                      <a:cubicBezTo>
                        <a:pt x="1560" y="364"/>
                        <a:pt x="1560" y="364"/>
                        <a:pt x="1560" y="364"/>
                      </a:cubicBezTo>
                      <a:cubicBezTo>
                        <a:pt x="1779" y="304"/>
                        <a:pt x="1779" y="304"/>
                        <a:pt x="1779" y="304"/>
                      </a:cubicBezTo>
                      <a:cubicBezTo>
                        <a:pt x="1779" y="304"/>
                        <a:pt x="1779" y="304"/>
                        <a:pt x="1779" y="304"/>
                      </a:cubicBezTo>
                      <a:cubicBezTo>
                        <a:pt x="1779" y="304"/>
                        <a:pt x="1779" y="304"/>
                        <a:pt x="1779" y="304"/>
                      </a:cubicBezTo>
                      <a:cubicBezTo>
                        <a:pt x="1700" y="0"/>
                        <a:pt x="1700" y="0"/>
                        <a:pt x="1700" y="0"/>
                      </a:cubicBezTo>
                      <a:cubicBezTo>
                        <a:pt x="1550" y="40"/>
                        <a:pt x="1550" y="40"/>
                        <a:pt x="1550" y="40"/>
                      </a:cubicBezTo>
                      <a:cubicBezTo>
                        <a:pt x="1745" y="264"/>
                        <a:pt x="1745" y="264"/>
                        <a:pt x="1745" y="264"/>
                      </a:cubicBezTo>
                      <a:cubicBezTo>
                        <a:pt x="1525" y="324"/>
                        <a:pt x="1525" y="324"/>
                        <a:pt x="1525" y="324"/>
                      </a:cubicBezTo>
                      <a:cubicBezTo>
                        <a:pt x="1326" y="100"/>
                        <a:pt x="1326" y="100"/>
                        <a:pt x="1326" y="100"/>
                      </a:cubicBezTo>
                      <a:cubicBezTo>
                        <a:pt x="1032" y="175"/>
                        <a:pt x="1032" y="175"/>
                        <a:pt x="1032" y="175"/>
                      </a:cubicBezTo>
                      <a:cubicBezTo>
                        <a:pt x="1226" y="399"/>
                        <a:pt x="1226" y="399"/>
                        <a:pt x="1226" y="399"/>
                      </a:cubicBezTo>
                      <a:cubicBezTo>
                        <a:pt x="1007" y="459"/>
                        <a:pt x="1007" y="459"/>
                        <a:pt x="1007" y="459"/>
                      </a:cubicBezTo>
                      <a:cubicBezTo>
                        <a:pt x="812" y="234"/>
                        <a:pt x="812" y="234"/>
                        <a:pt x="812" y="234"/>
                      </a:cubicBezTo>
                      <a:cubicBezTo>
                        <a:pt x="518" y="309"/>
                        <a:pt x="518" y="309"/>
                        <a:pt x="518" y="309"/>
                      </a:cubicBezTo>
                      <a:cubicBezTo>
                        <a:pt x="713" y="533"/>
                        <a:pt x="713" y="533"/>
                        <a:pt x="713" y="533"/>
                      </a:cubicBezTo>
                      <a:cubicBezTo>
                        <a:pt x="493" y="593"/>
                        <a:pt x="493" y="593"/>
                        <a:pt x="493" y="593"/>
                      </a:cubicBezTo>
                      <a:cubicBezTo>
                        <a:pt x="294" y="369"/>
                        <a:pt x="294" y="369"/>
                        <a:pt x="294" y="369"/>
                      </a:cubicBezTo>
                      <a:cubicBezTo>
                        <a:pt x="0" y="444"/>
                        <a:pt x="0" y="444"/>
                        <a:pt x="0" y="444"/>
                      </a:cubicBezTo>
                      <a:cubicBezTo>
                        <a:pt x="229" y="707"/>
                        <a:pt x="229" y="707"/>
                        <a:pt x="229" y="707"/>
                      </a:cubicBezTo>
                      <a:cubicBezTo>
                        <a:pt x="234" y="707"/>
                        <a:pt x="234" y="707"/>
                        <a:pt x="234" y="707"/>
                      </a:cubicBezTo>
                      <a:cubicBezTo>
                        <a:pt x="234" y="707"/>
                        <a:pt x="234" y="707"/>
                        <a:pt x="234" y="707"/>
                      </a:cubicBezTo>
                      <a:close/>
                      <a:moveTo>
                        <a:pt x="74" y="707"/>
                      </a:moveTo>
                      <a:cubicBezTo>
                        <a:pt x="35" y="707"/>
                        <a:pt x="0" y="742"/>
                        <a:pt x="0" y="782"/>
                      </a:cubicBezTo>
                      <a:cubicBezTo>
                        <a:pt x="0" y="822"/>
                        <a:pt x="35" y="852"/>
                        <a:pt x="74" y="852"/>
                      </a:cubicBezTo>
                      <a:cubicBezTo>
                        <a:pt x="114" y="852"/>
                        <a:pt x="144" y="822"/>
                        <a:pt x="144" y="782"/>
                      </a:cubicBezTo>
                      <a:cubicBezTo>
                        <a:pt x="144" y="742"/>
                        <a:pt x="114" y="707"/>
                        <a:pt x="74" y="707"/>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3" name="TextBox 632"/>
                <p:cNvSpPr txBox="1"/>
                <p:nvPr/>
              </p:nvSpPr>
              <p:spPr>
                <a:xfrm>
                  <a:off x="4438782"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Spreadsheets</a:t>
                  </a:r>
                </a:p>
              </p:txBody>
            </p:sp>
            <p:grpSp>
              <p:nvGrpSpPr>
                <p:cNvPr id="634" name="Group 17"/>
                <p:cNvGrpSpPr>
                  <a:grpSpLocks noChangeAspect="1"/>
                </p:cNvGrpSpPr>
                <p:nvPr/>
              </p:nvGrpSpPr>
              <p:grpSpPr bwMode="auto">
                <a:xfrm>
                  <a:off x="4615163" y="5731988"/>
                  <a:ext cx="556744" cy="402112"/>
                  <a:chOff x="889" y="17"/>
                  <a:chExt cx="6056" cy="4374"/>
                </a:xfrm>
                <a:solidFill>
                  <a:schemeClr val="tx1"/>
                </a:solidFill>
              </p:grpSpPr>
              <p:sp>
                <p:nvSpPr>
                  <p:cNvPr id="638" name="Freeform 18"/>
                  <p:cNvSpPr>
                    <a:spLocks noEditPoints="1"/>
                  </p:cNvSpPr>
                  <p:nvPr/>
                </p:nvSpPr>
                <p:spPr bwMode="auto">
                  <a:xfrm>
                    <a:off x="889" y="17"/>
                    <a:ext cx="6056" cy="4374"/>
                  </a:xfrm>
                  <a:custGeom>
                    <a:avLst/>
                    <a:gdLst>
                      <a:gd name="T0" fmla="*/ 0 w 2560"/>
                      <a:gd name="T1" fmla="*/ 228 h 1849"/>
                      <a:gd name="T2" fmla="*/ 0 w 2560"/>
                      <a:gd name="T3" fmla="*/ 1797 h 1849"/>
                      <a:gd name="T4" fmla="*/ 53 w 2560"/>
                      <a:gd name="T5" fmla="*/ 1849 h 1849"/>
                      <a:gd name="T6" fmla="*/ 2508 w 2560"/>
                      <a:gd name="T7" fmla="*/ 1849 h 1849"/>
                      <a:gd name="T8" fmla="*/ 2560 w 2560"/>
                      <a:gd name="T9" fmla="*/ 1797 h 1849"/>
                      <a:gd name="T10" fmla="*/ 2560 w 2560"/>
                      <a:gd name="T11" fmla="*/ 52 h 1849"/>
                      <a:gd name="T12" fmla="*/ 2508 w 2560"/>
                      <a:gd name="T13" fmla="*/ 0 h 1849"/>
                      <a:gd name="T14" fmla="*/ 823 w 2560"/>
                      <a:gd name="T15" fmla="*/ 0 h 1849"/>
                      <a:gd name="T16" fmla="*/ 399 w 2560"/>
                      <a:gd name="T17" fmla="*/ 391 h 1849"/>
                      <a:gd name="T18" fmla="*/ 0 w 2560"/>
                      <a:gd name="T19" fmla="*/ 228 h 1849"/>
                      <a:gd name="T20" fmla="*/ 0 w 2560"/>
                      <a:gd name="T21" fmla="*/ 228 h 1849"/>
                      <a:gd name="T22" fmla="*/ 2430 w 2560"/>
                      <a:gd name="T23" fmla="*/ 130 h 1849"/>
                      <a:gd name="T24" fmla="*/ 2430 w 2560"/>
                      <a:gd name="T25" fmla="*/ 1719 h 1849"/>
                      <a:gd name="T26" fmla="*/ 131 w 2560"/>
                      <a:gd name="T27" fmla="*/ 1719 h 1849"/>
                      <a:gd name="T28" fmla="*/ 131 w 2560"/>
                      <a:gd name="T29" fmla="*/ 482 h 1849"/>
                      <a:gd name="T30" fmla="*/ 477 w 2560"/>
                      <a:gd name="T31" fmla="*/ 710 h 1849"/>
                      <a:gd name="T32" fmla="*/ 875 w 2560"/>
                      <a:gd name="T33" fmla="*/ 130 h 1849"/>
                      <a:gd name="T34" fmla="*/ 2430 w 2560"/>
                      <a:gd name="T35" fmla="*/ 130 h 1849"/>
                      <a:gd name="T36" fmla="*/ 2430 w 2560"/>
                      <a:gd name="T37" fmla="*/ 130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0" h="1849">
                        <a:moveTo>
                          <a:pt x="0" y="228"/>
                        </a:moveTo>
                        <a:cubicBezTo>
                          <a:pt x="0" y="1797"/>
                          <a:pt x="0" y="1797"/>
                          <a:pt x="0" y="1797"/>
                        </a:cubicBezTo>
                        <a:cubicBezTo>
                          <a:pt x="0" y="1830"/>
                          <a:pt x="20" y="1849"/>
                          <a:pt x="53" y="1849"/>
                        </a:cubicBezTo>
                        <a:cubicBezTo>
                          <a:pt x="2508" y="1849"/>
                          <a:pt x="2508" y="1849"/>
                          <a:pt x="2508" y="1849"/>
                        </a:cubicBezTo>
                        <a:cubicBezTo>
                          <a:pt x="2541" y="1849"/>
                          <a:pt x="2560" y="1830"/>
                          <a:pt x="2560" y="1797"/>
                        </a:cubicBezTo>
                        <a:cubicBezTo>
                          <a:pt x="2560" y="52"/>
                          <a:pt x="2560" y="52"/>
                          <a:pt x="2560" y="52"/>
                        </a:cubicBezTo>
                        <a:cubicBezTo>
                          <a:pt x="2560" y="20"/>
                          <a:pt x="2541" y="0"/>
                          <a:pt x="2508" y="0"/>
                        </a:cubicBezTo>
                        <a:cubicBezTo>
                          <a:pt x="823" y="0"/>
                          <a:pt x="823" y="0"/>
                          <a:pt x="823" y="0"/>
                        </a:cubicBezTo>
                        <a:cubicBezTo>
                          <a:pt x="399" y="391"/>
                          <a:pt x="399" y="391"/>
                          <a:pt x="399" y="391"/>
                        </a:cubicBezTo>
                        <a:cubicBezTo>
                          <a:pt x="0" y="228"/>
                          <a:pt x="0" y="228"/>
                          <a:pt x="0" y="228"/>
                        </a:cubicBezTo>
                        <a:cubicBezTo>
                          <a:pt x="0" y="228"/>
                          <a:pt x="0" y="228"/>
                          <a:pt x="0" y="228"/>
                        </a:cubicBezTo>
                        <a:close/>
                        <a:moveTo>
                          <a:pt x="2430" y="130"/>
                        </a:moveTo>
                        <a:cubicBezTo>
                          <a:pt x="2430" y="1719"/>
                          <a:pt x="2430" y="1719"/>
                          <a:pt x="2430" y="1719"/>
                        </a:cubicBezTo>
                        <a:cubicBezTo>
                          <a:pt x="131" y="1719"/>
                          <a:pt x="131" y="1719"/>
                          <a:pt x="131" y="1719"/>
                        </a:cubicBezTo>
                        <a:cubicBezTo>
                          <a:pt x="131" y="482"/>
                          <a:pt x="131" y="482"/>
                          <a:pt x="131" y="482"/>
                        </a:cubicBezTo>
                        <a:cubicBezTo>
                          <a:pt x="477" y="710"/>
                          <a:pt x="477" y="710"/>
                          <a:pt x="477" y="710"/>
                        </a:cubicBezTo>
                        <a:cubicBezTo>
                          <a:pt x="875" y="130"/>
                          <a:pt x="875" y="130"/>
                          <a:pt x="875" y="130"/>
                        </a:cubicBezTo>
                        <a:cubicBezTo>
                          <a:pt x="2430" y="130"/>
                          <a:pt x="2430" y="130"/>
                          <a:pt x="2430" y="130"/>
                        </a:cubicBezTo>
                        <a:cubicBezTo>
                          <a:pt x="2430" y="130"/>
                          <a:pt x="2430" y="130"/>
                          <a:pt x="2430"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9" name="Freeform 19"/>
                  <p:cNvSpPr>
                    <a:spLocks/>
                  </p:cNvSpPr>
                  <p:nvPr/>
                </p:nvSpPr>
                <p:spPr bwMode="auto">
                  <a:xfrm>
                    <a:off x="1902" y="3211"/>
                    <a:ext cx="4042" cy="194"/>
                  </a:xfrm>
                  <a:custGeom>
                    <a:avLst/>
                    <a:gdLst>
                      <a:gd name="T0" fmla="*/ 0 w 4042"/>
                      <a:gd name="T1" fmla="*/ 0 h 194"/>
                      <a:gd name="T2" fmla="*/ 4042 w 4042"/>
                      <a:gd name="T3" fmla="*/ 0 h 194"/>
                      <a:gd name="T4" fmla="*/ 4042 w 4042"/>
                      <a:gd name="T5" fmla="*/ 194 h 194"/>
                      <a:gd name="T6" fmla="*/ 0 w 4042"/>
                      <a:gd name="T7" fmla="*/ 194 h 194"/>
                      <a:gd name="T8" fmla="*/ 0 w 4042"/>
                      <a:gd name="T9" fmla="*/ 0 h 194"/>
                      <a:gd name="T10" fmla="*/ 0 w 4042"/>
                      <a:gd name="T11" fmla="*/ 0 h 194"/>
                    </a:gdLst>
                    <a:ahLst/>
                    <a:cxnLst>
                      <a:cxn ang="0">
                        <a:pos x="T0" y="T1"/>
                      </a:cxn>
                      <a:cxn ang="0">
                        <a:pos x="T2" y="T3"/>
                      </a:cxn>
                      <a:cxn ang="0">
                        <a:pos x="T4" y="T5"/>
                      </a:cxn>
                      <a:cxn ang="0">
                        <a:pos x="T6" y="T7"/>
                      </a:cxn>
                      <a:cxn ang="0">
                        <a:pos x="T8" y="T9"/>
                      </a:cxn>
                      <a:cxn ang="0">
                        <a:pos x="T10" y="T11"/>
                      </a:cxn>
                    </a:cxnLst>
                    <a:rect l="0" t="0" r="r" b="b"/>
                    <a:pathLst>
                      <a:path w="4042" h="194">
                        <a:moveTo>
                          <a:pt x="0" y="0"/>
                        </a:moveTo>
                        <a:lnTo>
                          <a:pt x="4042" y="0"/>
                        </a:lnTo>
                        <a:lnTo>
                          <a:pt x="4042" y="194"/>
                        </a:lnTo>
                        <a:lnTo>
                          <a:pt x="0" y="19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0" name="Freeform 20"/>
                  <p:cNvSpPr>
                    <a:spLocks/>
                  </p:cNvSpPr>
                  <p:nvPr/>
                </p:nvSpPr>
                <p:spPr bwMode="auto">
                  <a:xfrm>
                    <a:off x="5093" y="1427"/>
                    <a:ext cx="567" cy="1578"/>
                  </a:xfrm>
                  <a:custGeom>
                    <a:avLst/>
                    <a:gdLst>
                      <a:gd name="T0" fmla="*/ 0 w 567"/>
                      <a:gd name="T1" fmla="*/ 0 h 1578"/>
                      <a:gd name="T2" fmla="*/ 567 w 567"/>
                      <a:gd name="T3" fmla="*/ 0 h 1578"/>
                      <a:gd name="T4" fmla="*/ 567 w 567"/>
                      <a:gd name="T5" fmla="*/ 1578 h 1578"/>
                      <a:gd name="T6" fmla="*/ 0 w 567"/>
                      <a:gd name="T7" fmla="*/ 1578 h 1578"/>
                      <a:gd name="T8" fmla="*/ 0 w 567"/>
                      <a:gd name="T9" fmla="*/ 0 h 1578"/>
                      <a:gd name="T10" fmla="*/ 0 w 567"/>
                      <a:gd name="T11" fmla="*/ 0 h 1578"/>
                    </a:gdLst>
                    <a:ahLst/>
                    <a:cxnLst>
                      <a:cxn ang="0">
                        <a:pos x="T0" y="T1"/>
                      </a:cxn>
                      <a:cxn ang="0">
                        <a:pos x="T2" y="T3"/>
                      </a:cxn>
                      <a:cxn ang="0">
                        <a:pos x="T4" y="T5"/>
                      </a:cxn>
                      <a:cxn ang="0">
                        <a:pos x="T6" y="T7"/>
                      </a:cxn>
                      <a:cxn ang="0">
                        <a:pos x="T8" y="T9"/>
                      </a:cxn>
                      <a:cxn ang="0">
                        <a:pos x="T10" y="T11"/>
                      </a:cxn>
                    </a:cxnLst>
                    <a:rect l="0" t="0" r="r" b="b"/>
                    <a:pathLst>
                      <a:path w="567" h="1578">
                        <a:moveTo>
                          <a:pt x="0" y="0"/>
                        </a:moveTo>
                        <a:lnTo>
                          <a:pt x="567" y="0"/>
                        </a:lnTo>
                        <a:lnTo>
                          <a:pt x="567" y="1578"/>
                        </a:lnTo>
                        <a:lnTo>
                          <a:pt x="0" y="1578"/>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1" name="Freeform 21"/>
                  <p:cNvSpPr>
                    <a:spLocks/>
                  </p:cNvSpPr>
                  <p:nvPr/>
                </p:nvSpPr>
                <p:spPr bwMode="auto">
                  <a:xfrm>
                    <a:off x="4116" y="2052"/>
                    <a:ext cx="567" cy="953"/>
                  </a:xfrm>
                  <a:custGeom>
                    <a:avLst/>
                    <a:gdLst>
                      <a:gd name="T0" fmla="*/ 0 w 567"/>
                      <a:gd name="T1" fmla="*/ 0 h 953"/>
                      <a:gd name="T2" fmla="*/ 567 w 567"/>
                      <a:gd name="T3" fmla="*/ 0 h 953"/>
                      <a:gd name="T4" fmla="*/ 567 w 567"/>
                      <a:gd name="T5" fmla="*/ 953 h 953"/>
                      <a:gd name="T6" fmla="*/ 0 w 567"/>
                      <a:gd name="T7" fmla="*/ 953 h 953"/>
                      <a:gd name="T8" fmla="*/ 0 w 567"/>
                      <a:gd name="T9" fmla="*/ 0 h 953"/>
                      <a:gd name="T10" fmla="*/ 0 w 567"/>
                      <a:gd name="T11" fmla="*/ 0 h 953"/>
                    </a:gdLst>
                    <a:ahLst/>
                    <a:cxnLst>
                      <a:cxn ang="0">
                        <a:pos x="T0" y="T1"/>
                      </a:cxn>
                      <a:cxn ang="0">
                        <a:pos x="T2" y="T3"/>
                      </a:cxn>
                      <a:cxn ang="0">
                        <a:pos x="T4" y="T5"/>
                      </a:cxn>
                      <a:cxn ang="0">
                        <a:pos x="T6" y="T7"/>
                      </a:cxn>
                      <a:cxn ang="0">
                        <a:pos x="T8" y="T9"/>
                      </a:cxn>
                      <a:cxn ang="0">
                        <a:pos x="T10" y="T11"/>
                      </a:cxn>
                    </a:cxnLst>
                    <a:rect l="0" t="0" r="r" b="b"/>
                    <a:pathLst>
                      <a:path w="567" h="953">
                        <a:moveTo>
                          <a:pt x="0" y="0"/>
                        </a:moveTo>
                        <a:lnTo>
                          <a:pt x="567" y="0"/>
                        </a:lnTo>
                        <a:lnTo>
                          <a:pt x="567" y="953"/>
                        </a:lnTo>
                        <a:lnTo>
                          <a:pt x="0" y="95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2" name="Freeform 22"/>
                  <p:cNvSpPr>
                    <a:spLocks/>
                  </p:cNvSpPr>
                  <p:nvPr/>
                </p:nvSpPr>
                <p:spPr bwMode="auto">
                  <a:xfrm>
                    <a:off x="3151" y="1756"/>
                    <a:ext cx="567" cy="1249"/>
                  </a:xfrm>
                  <a:custGeom>
                    <a:avLst/>
                    <a:gdLst>
                      <a:gd name="T0" fmla="*/ 0 w 567"/>
                      <a:gd name="T1" fmla="*/ 0 h 1249"/>
                      <a:gd name="T2" fmla="*/ 567 w 567"/>
                      <a:gd name="T3" fmla="*/ 0 h 1249"/>
                      <a:gd name="T4" fmla="*/ 567 w 567"/>
                      <a:gd name="T5" fmla="*/ 1249 h 1249"/>
                      <a:gd name="T6" fmla="*/ 0 w 567"/>
                      <a:gd name="T7" fmla="*/ 1249 h 1249"/>
                      <a:gd name="T8" fmla="*/ 0 w 567"/>
                      <a:gd name="T9" fmla="*/ 0 h 1249"/>
                      <a:gd name="T10" fmla="*/ 0 w 567"/>
                      <a:gd name="T11" fmla="*/ 0 h 1249"/>
                    </a:gdLst>
                    <a:ahLst/>
                    <a:cxnLst>
                      <a:cxn ang="0">
                        <a:pos x="T0" y="T1"/>
                      </a:cxn>
                      <a:cxn ang="0">
                        <a:pos x="T2" y="T3"/>
                      </a:cxn>
                      <a:cxn ang="0">
                        <a:pos x="T4" y="T5"/>
                      </a:cxn>
                      <a:cxn ang="0">
                        <a:pos x="T6" y="T7"/>
                      </a:cxn>
                      <a:cxn ang="0">
                        <a:pos x="T8" y="T9"/>
                      </a:cxn>
                      <a:cxn ang="0">
                        <a:pos x="T10" y="T11"/>
                      </a:cxn>
                    </a:cxnLst>
                    <a:rect l="0" t="0" r="r" b="b"/>
                    <a:pathLst>
                      <a:path w="567" h="1249">
                        <a:moveTo>
                          <a:pt x="0" y="0"/>
                        </a:moveTo>
                        <a:lnTo>
                          <a:pt x="567" y="0"/>
                        </a:lnTo>
                        <a:lnTo>
                          <a:pt x="567" y="1249"/>
                        </a:lnTo>
                        <a:lnTo>
                          <a:pt x="0" y="1249"/>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3" name="Freeform 23"/>
                  <p:cNvSpPr>
                    <a:spLocks/>
                  </p:cNvSpPr>
                  <p:nvPr/>
                </p:nvSpPr>
                <p:spPr bwMode="auto">
                  <a:xfrm>
                    <a:off x="2186" y="2335"/>
                    <a:ext cx="567" cy="670"/>
                  </a:xfrm>
                  <a:custGeom>
                    <a:avLst/>
                    <a:gdLst>
                      <a:gd name="T0" fmla="*/ 0 w 567"/>
                      <a:gd name="T1" fmla="*/ 0 h 670"/>
                      <a:gd name="T2" fmla="*/ 567 w 567"/>
                      <a:gd name="T3" fmla="*/ 0 h 670"/>
                      <a:gd name="T4" fmla="*/ 567 w 567"/>
                      <a:gd name="T5" fmla="*/ 670 h 670"/>
                      <a:gd name="T6" fmla="*/ 0 w 567"/>
                      <a:gd name="T7" fmla="*/ 670 h 670"/>
                      <a:gd name="T8" fmla="*/ 0 w 567"/>
                      <a:gd name="T9" fmla="*/ 0 h 670"/>
                      <a:gd name="T10" fmla="*/ 0 w 567"/>
                      <a:gd name="T11" fmla="*/ 0 h 670"/>
                    </a:gdLst>
                    <a:ahLst/>
                    <a:cxnLst>
                      <a:cxn ang="0">
                        <a:pos x="T0" y="T1"/>
                      </a:cxn>
                      <a:cxn ang="0">
                        <a:pos x="T2" y="T3"/>
                      </a:cxn>
                      <a:cxn ang="0">
                        <a:pos x="T4" y="T5"/>
                      </a:cxn>
                      <a:cxn ang="0">
                        <a:pos x="T6" y="T7"/>
                      </a:cxn>
                      <a:cxn ang="0">
                        <a:pos x="T8" y="T9"/>
                      </a:cxn>
                      <a:cxn ang="0">
                        <a:pos x="T10" y="T11"/>
                      </a:cxn>
                    </a:cxnLst>
                    <a:rect l="0" t="0" r="r" b="b"/>
                    <a:pathLst>
                      <a:path w="567" h="670">
                        <a:moveTo>
                          <a:pt x="0" y="0"/>
                        </a:moveTo>
                        <a:lnTo>
                          <a:pt x="567" y="0"/>
                        </a:lnTo>
                        <a:lnTo>
                          <a:pt x="567" y="670"/>
                        </a:lnTo>
                        <a:lnTo>
                          <a:pt x="0" y="67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5" name="TextBox 634"/>
                <p:cNvSpPr txBox="1"/>
                <p:nvPr/>
              </p:nvSpPr>
              <p:spPr>
                <a:xfrm>
                  <a:off x="5371207"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Lync</a:t>
                  </a:r>
                </a:p>
              </p:txBody>
            </p:sp>
            <p:sp>
              <p:nvSpPr>
                <p:cNvPr id="636" name="TextBox 635"/>
                <p:cNvSpPr txBox="1"/>
                <p:nvPr/>
              </p:nvSpPr>
              <p:spPr>
                <a:xfrm>
                  <a:off x="6225029"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OneNote</a:t>
                  </a:r>
                </a:p>
              </p:txBody>
            </p:sp>
            <p:sp>
              <p:nvSpPr>
                <p:cNvPr id="637" name="TextBox 636"/>
                <p:cNvSpPr txBox="1"/>
                <p:nvPr/>
              </p:nvSpPr>
              <p:spPr>
                <a:xfrm>
                  <a:off x="7097844"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Yammer</a:t>
                  </a:r>
                </a:p>
              </p:txBody>
            </p:sp>
          </p:grpSp>
        </p:grpSp>
        <p:sp>
          <p:nvSpPr>
            <p:cNvPr id="646" name="Freeform 5"/>
            <p:cNvSpPr>
              <a:spLocks noChangeAspect="1" noEditPoints="1"/>
            </p:cNvSpPr>
            <p:nvPr/>
          </p:nvSpPr>
          <p:spPr bwMode="auto">
            <a:xfrm>
              <a:off x="5623701" y="4083912"/>
              <a:ext cx="308106" cy="409530"/>
            </a:xfrm>
            <a:custGeom>
              <a:avLst/>
              <a:gdLst>
                <a:gd name="T0" fmla="*/ 120 w 304"/>
                <a:gd name="T1" fmla="*/ 0 h 390"/>
                <a:gd name="T2" fmla="*/ 45 w 304"/>
                <a:gd name="T3" fmla="*/ 65 h 390"/>
                <a:gd name="T4" fmla="*/ 45 w 304"/>
                <a:gd name="T5" fmla="*/ 91 h 390"/>
                <a:gd name="T6" fmla="*/ 0 w 304"/>
                <a:gd name="T7" fmla="*/ 132 h 390"/>
                <a:gd name="T8" fmla="*/ 0 w 304"/>
                <a:gd name="T9" fmla="*/ 390 h 390"/>
                <a:gd name="T10" fmla="*/ 263 w 304"/>
                <a:gd name="T11" fmla="*/ 390 h 390"/>
                <a:gd name="T12" fmla="*/ 263 w 304"/>
                <a:gd name="T13" fmla="*/ 323 h 390"/>
                <a:gd name="T14" fmla="*/ 304 w 304"/>
                <a:gd name="T15" fmla="*/ 323 h 390"/>
                <a:gd name="T16" fmla="*/ 304 w 304"/>
                <a:gd name="T17" fmla="*/ 0 h 390"/>
                <a:gd name="T18" fmla="*/ 120 w 304"/>
                <a:gd name="T19" fmla="*/ 0 h 390"/>
                <a:gd name="T20" fmla="*/ 120 w 304"/>
                <a:gd name="T21" fmla="*/ 0 h 390"/>
                <a:gd name="T22" fmla="*/ 120 w 304"/>
                <a:gd name="T23" fmla="*/ 0 h 390"/>
                <a:gd name="T24" fmla="*/ 237 w 304"/>
                <a:gd name="T25" fmla="*/ 366 h 390"/>
                <a:gd name="T26" fmla="*/ 26 w 304"/>
                <a:gd name="T27" fmla="*/ 366 h 390"/>
                <a:gd name="T28" fmla="*/ 26 w 304"/>
                <a:gd name="T29" fmla="*/ 156 h 390"/>
                <a:gd name="T30" fmla="*/ 45 w 304"/>
                <a:gd name="T31" fmla="*/ 156 h 390"/>
                <a:gd name="T32" fmla="*/ 45 w 304"/>
                <a:gd name="T33" fmla="*/ 323 h 390"/>
                <a:gd name="T34" fmla="*/ 237 w 304"/>
                <a:gd name="T35" fmla="*/ 323 h 390"/>
                <a:gd name="T36" fmla="*/ 237 w 304"/>
                <a:gd name="T37" fmla="*/ 366 h 390"/>
                <a:gd name="T38" fmla="*/ 237 w 304"/>
                <a:gd name="T39" fmla="*/ 366 h 390"/>
                <a:gd name="T40" fmla="*/ 237 w 304"/>
                <a:gd name="T41" fmla="*/ 366 h 390"/>
                <a:gd name="T42" fmla="*/ 278 w 304"/>
                <a:gd name="T43" fmla="*/ 299 h 390"/>
                <a:gd name="T44" fmla="*/ 72 w 304"/>
                <a:gd name="T45" fmla="*/ 299 h 390"/>
                <a:gd name="T46" fmla="*/ 72 w 304"/>
                <a:gd name="T47" fmla="*/ 87 h 390"/>
                <a:gd name="T48" fmla="*/ 152 w 304"/>
                <a:gd name="T49" fmla="*/ 87 h 390"/>
                <a:gd name="T50" fmla="*/ 152 w 304"/>
                <a:gd name="T51" fmla="*/ 24 h 390"/>
                <a:gd name="T52" fmla="*/ 278 w 304"/>
                <a:gd name="T53" fmla="*/ 24 h 390"/>
                <a:gd name="T54" fmla="*/ 278 w 304"/>
                <a:gd name="T55" fmla="*/ 299 h 390"/>
                <a:gd name="T56" fmla="*/ 278 w 304"/>
                <a:gd name="T57" fmla="*/ 299 h 390"/>
                <a:gd name="T58" fmla="*/ 278 w 304"/>
                <a:gd name="T59" fmla="*/ 299 h 390"/>
                <a:gd name="T60" fmla="*/ 113 w 304"/>
                <a:gd name="T61" fmla="*/ 135 h 390"/>
                <a:gd name="T62" fmla="*/ 251 w 304"/>
                <a:gd name="T63" fmla="*/ 135 h 390"/>
                <a:gd name="T64" fmla="*/ 251 w 304"/>
                <a:gd name="T65" fmla="*/ 159 h 390"/>
                <a:gd name="T66" fmla="*/ 113 w 304"/>
                <a:gd name="T67" fmla="*/ 159 h 390"/>
                <a:gd name="T68" fmla="*/ 113 w 304"/>
                <a:gd name="T69" fmla="*/ 135 h 390"/>
                <a:gd name="T70" fmla="*/ 113 w 304"/>
                <a:gd name="T71" fmla="*/ 135 h 390"/>
                <a:gd name="T72" fmla="*/ 113 w 304"/>
                <a:gd name="T73" fmla="*/ 173 h 390"/>
                <a:gd name="T74" fmla="*/ 251 w 304"/>
                <a:gd name="T75" fmla="*/ 173 h 390"/>
                <a:gd name="T76" fmla="*/ 251 w 304"/>
                <a:gd name="T77" fmla="*/ 197 h 390"/>
                <a:gd name="T78" fmla="*/ 113 w 304"/>
                <a:gd name="T79" fmla="*/ 197 h 390"/>
                <a:gd name="T80" fmla="*/ 113 w 304"/>
                <a:gd name="T81" fmla="*/ 173 h 390"/>
                <a:gd name="T82" fmla="*/ 113 w 304"/>
                <a:gd name="T83" fmla="*/ 173 h 390"/>
                <a:gd name="T84" fmla="*/ 113 w 304"/>
                <a:gd name="T85" fmla="*/ 212 h 390"/>
                <a:gd name="T86" fmla="*/ 251 w 304"/>
                <a:gd name="T87" fmla="*/ 212 h 390"/>
                <a:gd name="T88" fmla="*/ 251 w 304"/>
                <a:gd name="T89" fmla="*/ 236 h 390"/>
                <a:gd name="T90" fmla="*/ 113 w 304"/>
                <a:gd name="T91" fmla="*/ 236 h 390"/>
                <a:gd name="T92" fmla="*/ 113 w 304"/>
                <a:gd name="T93" fmla="*/ 212 h 390"/>
                <a:gd name="T94" fmla="*/ 113 w 304"/>
                <a:gd name="T95" fmla="*/ 212 h 390"/>
                <a:gd name="T96" fmla="*/ 113 w 304"/>
                <a:gd name="T97" fmla="*/ 250 h 390"/>
                <a:gd name="T98" fmla="*/ 251 w 304"/>
                <a:gd name="T99" fmla="*/ 250 h 390"/>
                <a:gd name="T100" fmla="*/ 251 w 304"/>
                <a:gd name="T101" fmla="*/ 274 h 390"/>
                <a:gd name="T102" fmla="*/ 113 w 304"/>
                <a:gd name="T103" fmla="*/ 274 h 390"/>
                <a:gd name="T104" fmla="*/ 113 w 304"/>
                <a:gd name="T105" fmla="*/ 250 h 390"/>
                <a:gd name="T106" fmla="*/ 113 w 304"/>
                <a:gd name="T107" fmla="*/ 25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90">
                  <a:moveTo>
                    <a:pt x="120" y="0"/>
                  </a:moveTo>
                  <a:lnTo>
                    <a:pt x="45" y="65"/>
                  </a:lnTo>
                  <a:lnTo>
                    <a:pt x="45" y="91"/>
                  </a:lnTo>
                  <a:lnTo>
                    <a:pt x="0" y="132"/>
                  </a:lnTo>
                  <a:lnTo>
                    <a:pt x="0" y="390"/>
                  </a:lnTo>
                  <a:lnTo>
                    <a:pt x="263" y="390"/>
                  </a:lnTo>
                  <a:lnTo>
                    <a:pt x="263" y="323"/>
                  </a:lnTo>
                  <a:lnTo>
                    <a:pt x="304" y="323"/>
                  </a:lnTo>
                  <a:lnTo>
                    <a:pt x="304" y="0"/>
                  </a:lnTo>
                  <a:lnTo>
                    <a:pt x="120" y="0"/>
                  </a:lnTo>
                  <a:lnTo>
                    <a:pt x="120" y="0"/>
                  </a:lnTo>
                  <a:lnTo>
                    <a:pt x="120" y="0"/>
                  </a:lnTo>
                  <a:close/>
                  <a:moveTo>
                    <a:pt x="237" y="366"/>
                  </a:moveTo>
                  <a:lnTo>
                    <a:pt x="26" y="366"/>
                  </a:lnTo>
                  <a:lnTo>
                    <a:pt x="26" y="156"/>
                  </a:lnTo>
                  <a:lnTo>
                    <a:pt x="45" y="156"/>
                  </a:lnTo>
                  <a:lnTo>
                    <a:pt x="45" y="323"/>
                  </a:lnTo>
                  <a:lnTo>
                    <a:pt x="237" y="323"/>
                  </a:lnTo>
                  <a:lnTo>
                    <a:pt x="237" y="366"/>
                  </a:lnTo>
                  <a:lnTo>
                    <a:pt x="237" y="366"/>
                  </a:lnTo>
                  <a:lnTo>
                    <a:pt x="237" y="366"/>
                  </a:lnTo>
                  <a:close/>
                  <a:moveTo>
                    <a:pt x="278" y="299"/>
                  </a:moveTo>
                  <a:lnTo>
                    <a:pt x="72" y="299"/>
                  </a:lnTo>
                  <a:lnTo>
                    <a:pt x="72" y="87"/>
                  </a:lnTo>
                  <a:lnTo>
                    <a:pt x="152" y="87"/>
                  </a:lnTo>
                  <a:lnTo>
                    <a:pt x="152" y="24"/>
                  </a:lnTo>
                  <a:lnTo>
                    <a:pt x="278" y="24"/>
                  </a:lnTo>
                  <a:lnTo>
                    <a:pt x="278" y="299"/>
                  </a:lnTo>
                  <a:lnTo>
                    <a:pt x="278" y="299"/>
                  </a:lnTo>
                  <a:lnTo>
                    <a:pt x="278" y="299"/>
                  </a:lnTo>
                  <a:close/>
                  <a:moveTo>
                    <a:pt x="113" y="135"/>
                  </a:moveTo>
                  <a:lnTo>
                    <a:pt x="251" y="135"/>
                  </a:lnTo>
                  <a:lnTo>
                    <a:pt x="251" y="159"/>
                  </a:lnTo>
                  <a:lnTo>
                    <a:pt x="113" y="159"/>
                  </a:lnTo>
                  <a:lnTo>
                    <a:pt x="113" y="135"/>
                  </a:lnTo>
                  <a:lnTo>
                    <a:pt x="113" y="135"/>
                  </a:lnTo>
                  <a:close/>
                  <a:moveTo>
                    <a:pt x="113" y="173"/>
                  </a:moveTo>
                  <a:lnTo>
                    <a:pt x="251" y="173"/>
                  </a:lnTo>
                  <a:lnTo>
                    <a:pt x="251" y="197"/>
                  </a:lnTo>
                  <a:lnTo>
                    <a:pt x="113" y="197"/>
                  </a:lnTo>
                  <a:lnTo>
                    <a:pt x="113" y="173"/>
                  </a:lnTo>
                  <a:lnTo>
                    <a:pt x="113" y="173"/>
                  </a:lnTo>
                  <a:close/>
                  <a:moveTo>
                    <a:pt x="113" y="212"/>
                  </a:moveTo>
                  <a:lnTo>
                    <a:pt x="251" y="212"/>
                  </a:lnTo>
                  <a:lnTo>
                    <a:pt x="251" y="236"/>
                  </a:lnTo>
                  <a:lnTo>
                    <a:pt x="113" y="236"/>
                  </a:lnTo>
                  <a:lnTo>
                    <a:pt x="113" y="212"/>
                  </a:lnTo>
                  <a:lnTo>
                    <a:pt x="113" y="212"/>
                  </a:lnTo>
                  <a:close/>
                  <a:moveTo>
                    <a:pt x="113" y="250"/>
                  </a:moveTo>
                  <a:lnTo>
                    <a:pt x="251" y="250"/>
                  </a:lnTo>
                  <a:lnTo>
                    <a:pt x="251" y="274"/>
                  </a:lnTo>
                  <a:lnTo>
                    <a:pt x="113" y="274"/>
                  </a:lnTo>
                  <a:lnTo>
                    <a:pt x="113" y="250"/>
                  </a:lnTo>
                  <a:lnTo>
                    <a:pt x="113" y="250"/>
                  </a:lnTo>
                  <a:close/>
                </a:path>
              </a:pathLst>
            </a:cu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47" name="Freeform 5"/>
            <p:cNvSpPr>
              <a:spLocks noChangeAspect="1" noEditPoints="1"/>
            </p:cNvSpPr>
            <p:nvPr/>
          </p:nvSpPr>
          <p:spPr bwMode="auto">
            <a:xfrm>
              <a:off x="4661060" y="4095618"/>
              <a:ext cx="464949" cy="385126"/>
            </a:xfrm>
            <a:custGeom>
              <a:avLst/>
              <a:gdLst>
                <a:gd name="T0" fmla="*/ 240 w 400"/>
                <a:gd name="T1" fmla="*/ 84 h 342"/>
                <a:gd name="T2" fmla="*/ 160 w 400"/>
                <a:gd name="T3" fmla="*/ 84 h 342"/>
                <a:gd name="T4" fmla="*/ 136 w 400"/>
                <a:gd name="T5" fmla="*/ 108 h 342"/>
                <a:gd name="T6" fmla="*/ 136 w 400"/>
                <a:gd name="T7" fmla="*/ 217 h 342"/>
                <a:gd name="T8" fmla="*/ 160 w 400"/>
                <a:gd name="T9" fmla="*/ 241 h 342"/>
                <a:gd name="T10" fmla="*/ 160 w 400"/>
                <a:gd name="T11" fmla="*/ 241 h 342"/>
                <a:gd name="T12" fmla="*/ 160 w 400"/>
                <a:gd name="T13" fmla="*/ 318 h 342"/>
                <a:gd name="T14" fmla="*/ 183 w 400"/>
                <a:gd name="T15" fmla="*/ 342 h 342"/>
                <a:gd name="T16" fmla="*/ 217 w 400"/>
                <a:gd name="T17" fmla="*/ 342 h 342"/>
                <a:gd name="T18" fmla="*/ 240 w 400"/>
                <a:gd name="T19" fmla="*/ 318 h 342"/>
                <a:gd name="T20" fmla="*/ 240 w 400"/>
                <a:gd name="T21" fmla="*/ 241 h 342"/>
                <a:gd name="T22" fmla="*/ 240 w 400"/>
                <a:gd name="T23" fmla="*/ 241 h 342"/>
                <a:gd name="T24" fmla="*/ 264 w 400"/>
                <a:gd name="T25" fmla="*/ 217 h 342"/>
                <a:gd name="T26" fmla="*/ 264 w 400"/>
                <a:gd name="T27" fmla="*/ 108 h 342"/>
                <a:gd name="T28" fmla="*/ 240 w 400"/>
                <a:gd name="T29" fmla="*/ 84 h 342"/>
                <a:gd name="T30" fmla="*/ 200 w 400"/>
                <a:gd name="T31" fmla="*/ 0 h 342"/>
                <a:gd name="T32" fmla="*/ 238 w 400"/>
                <a:gd name="T33" fmla="*/ 38 h 342"/>
                <a:gd name="T34" fmla="*/ 200 w 400"/>
                <a:gd name="T35" fmla="*/ 77 h 342"/>
                <a:gd name="T36" fmla="*/ 162 w 400"/>
                <a:gd name="T37" fmla="*/ 38 h 342"/>
                <a:gd name="T38" fmla="*/ 200 w 400"/>
                <a:gd name="T39" fmla="*/ 0 h 342"/>
                <a:gd name="T40" fmla="*/ 380 w 400"/>
                <a:gd name="T41" fmla="*/ 93 h 342"/>
                <a:gd name="T42" fmla="*/ 311 w 400"/>
                <a:gd name="T43" fmla="*/ 93 h 342"/>
                <a:gd name="T44" fmla="*/ 291 w 400"/>
                <a:gd name="T45" fmla="*/ 113 h 342"/>
                <a:gd name="T46" fmla="*/ 291 w 400"/>
                <a:gd name="T47" fmla="*/ 207 h 342"/>
                <a:gd name="T48" fmla="*/ 311 w 400"/>
                <a:gd name="T49" fmla="*/ 227 h 342"/>
                <a:gd name="T50" fmla="*/ 311 w 400"/>
                <a:gd name="T51" fmla="*/ 227 h 342"/>
                <a:gd name="T52" fmla="*/ 311 w 400"/>
                <a:gd name="T53" fmla="*/ 294 h 342"/>
                <a:gd name="T54" fmla="*/ 330 w 400"/>
                <a:gd name="T55" fmla="*/ 314 h 342"/>
                <a:gd name="T56" fmla="*/ 360 w 400"/>
                <a:gd name="T57" fmla="*/ 314 h 342"/>
                <a:gd name="T58" fmla="*/ 380 w 400"/>
                <a:gd name="T59" fmla="*/ 294 h 342"/>
                <a:gd name="T60" fmla="*/ 380 w 400"/>
                <a:gd name="T61" fmla="*/ 227 h 342"/>
                <a:gd name="T62" fmla="*/ 380 w 400"/>
                <a:gd name="T63" fmla="*/ 227 h 342"/>
                <a:gd name="T64" fmla="*/ 400 w 400"/>
                <a:gd name="T65" fmla="*/ 207 h 342"/>
                <a:gd name="T66" fmla="*/ 400 w 400"/>
                <a:gd name="T67" fmla="*/ 113 h 342"/>
                <a:gd name="T68" fmla="*/ 380 w 400"/>
                <a:gd name="T69" fmla="*/ 93 h 342"/>
                <a:gd name="T70" fmla="*/ 345 w 400"/>
                <a:gd name="T71" fmla="*/ 21 h 342"/>
                <a:gd name="T72" fmla="*/ 378 w 400"/>
                <a:gd name="T73" fmla="*/ 54 h 342"/>
                <a:gd name="T74" fmla="*/ 345 w 400"/>
                <a:gd name="T75" fmla="*/ 87 h 342"/>
                <a:gd name="T76" fmla="*/ 313 w 400"/>
                <a:gd name="T77" fmla="*/ 54 h 342"/>
                <a:gd name="T78" fmla="*/ 345 w 400"/>
                <a:gd name="T79" fmla="*/ 21 h 342"/>
                <a:gd name="T80" fmla="*/ 89 w 400"/>
                <a:gd name="T81" fmla="*/ 93 h 342"/>
                <a:gd name="T82" fmla="*/ 20 w 400"/>
                <a:gd name="T83" fmla="*/ 93 h 342"/>
                <a:gd name="T84" fmla="*/ 0 w 400"/>
                <a:gd name="T85" fmla="*/ 113 h 342"/>
                <a:gd name="T86" fmla="*/ 0 w 400"/>
                <a:gd name="T87" fmla="*/ 207 h 342"/>
                <a:gd name="T88" fmla="*/ 20 w 400"/>
                <a:gd name="T89" fmla="*/ 227 h 342"/>
                <a:gd name="T90" fmla="*/ 20 w 400"/>
                <a:gd name="T91" fmla="*/ 227 h 342"/>
                <a:gd name="T92" fmla="*/ 20 w 400"/>
                <a:gd name="T93" fmla="*/ 294 h 342"/>
                <a:gd name="T94" fmla="*/ 40 w 400"/>
                <a:gd name="T95" fmla="*/ 314 h 342"/>
                <a:gd name="T96" fmla="*/ 70 w 400"/>
                <a:gd name="T97" fmla="*/ 314 h 342"/>
                <a:gd name="T98" fmla="*/ 89 w 400"/>
                <a:gd name="T99" fmla="*/ 294 h 342"/>
                <a:gd name="T100" fmla="*/ 89 w 400"/>
                <a:gd name="T101" fmla="*/ 227 h 342"/>
                <a:gd name="T102" fmla="*/ 89 w 400"/>
                <a:gd name="T103" fmla="*/ 227 h 342"/>
                <a:gd name="T104" fmla="*/ 109 w 400"/>
                <a:gd name="T105" fmla="*/ 207 h 342"/>
                <a:gd name="T106" fmla="*/ 109 w 400"/>
                <a:gd name="T107" fmla="*/ 113 h 342"/>
                <a:gd name="T108" fmla="*/ 89 w 400"/>
                <a:gd name="T109" fmla="*/ 93 h 342"/>
                <a:gd name="T110" fmla="*/ 55 w 400"/>
                <a:gd name="T111" fmla="*/ 21 h 342"/>
                <a:gd name="T112" fmla="*/ 87 w 400"/>
                <a:gd name="T113" fmla="*/ 54 h 342"/>
                <a:gd name="T114" fmla="*/ 55 w 400"/>
                <a:gd name="T115" fmla="*/ 87 h 342"/>
                <a:gd name="T116" fmla="*/ 22 w 400"/>
                <a:gd name="T117" fmla="*/ 54 h 342"/>
                <a:gd name="T118" fmla="*/ 55 w 400"/>
                <a:gd name="T119" fmla="*/ 2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0" h="342">
                  <a:moveTo>
                    <a:pt x="240" y="84"/>
                  </a:moveTo>
                  <a:cubicBezTo>
                    <a:pt x="160" y="84"/>
                    <a:pt x="160" y="84"/>
                    <a:pt x="160" y="84"/>
                  </a:cubicBezTo>
                  <a:cubicBezTo>
                    <a:pt x="147" y="84"/>
                    <a:pt x="136" y="95"/>
                    <a:pt x="136" y="108"/>
                  </a:cubicBezTo>
                  <a:cubicBezTo>
                    <a:pt x="136" y="217"/>
                    <a:pt x="136" y="217"/>
                    <a:pt x="136" y="217"/>
                  </a:cubicBezTo>
                  <a:cubicBezTo>
                    <a:pt x="136" y="230"/>
                    <a:pt x="147" y="241"/>
                    <a:pt x="160" y="241"/>
                  </a:cubicBezTo>
                  <a:cubicBezTo>
                    <a:pt x="160" y="241"/>
                    <a:pt x="160" y="241"/>
                    <a:pt x="160" y="241"/>
                  </a:cubicBezTo>
                  <a:cubicBezTo>
                    <a:pt x="160" y="318"/>
                    <a:pt x="160" y="318"/>
                    <a:pt x="160" y="318"/>
                  </a:cubicBezTo>
                  <a:cubicBezTo>
                    <a:pt x="160" y="331"/>
                    <a:pt x="170" y="342"/>
                    <a:pt x="183" y="342"/>
                  </a:cubicBezTo>
                  <a:cubicBezTo>
                    <a:pt x="217" y="342"/>
                    <a:pt x="217" y="342"/>
                    <a:pt x="217" y="342"/>
                  </a:cubicBezTo>
                  <a:cubicBezTo>
                    <a:pt x="230" y="342"/>
                    <a:pt x="240" y="331"/>
                    <a:pt x="240" y="318"/>
                  </a:cubicBezTo>
                  <a:cubicBezTo>
                    <a:pt x="240" y="241"/>
                    <a:pt x="240" y="241"/>
                    <a:pt x="240" y="241"/>
                  </a:cubicBezTo>
                  <a:cubicBezTo>
                    <a:pt x="240" y="241"/>
                    <a:pt x="240" y="241"/>
                    <a:pt x="240" y="241"/>
                  </a:cubicBezTo>
                  <a:cubicBezTo>
                    <a:pt x="253" y="241"/>
                    <a:pt x="264" y="230"/>
                    <a:pt x="264" y="217"/>
                  </a:cubicBezTo>
                  <a:cubicBezTo>
                    <a:pt x="264" y="108"/>
                    <a:pt x="264" y="108"/>
                    <a:pt x="264" y="108"/>
                  </a:cubicBezTo>
                  <a:cubicBezTo>
                    <a:pt x="264" y="95"/>
                    <a:pt x="253" y="84"/>
                    <a:pt x="240" y="84"/>
                  </a:cubicBezTo>
                  <a:close/>
                  <a:moveTo>
                    <a:pt x="200" y="0"/>
                  </a:moveTo>
                  <a:cubicBezTo>
                    <a:pt x="221" y="0"/>
                    <a:pt x="238" y="17"/>
                    <a:pt x="238" y="38"/>
                  </a:cubicBezTo>
                  <a:cubicBezTo>
                    <a:pt x="238" y="59"/>
                    <a:pt x="221" y="77"/>
                    <a:pt x="200" y="77"/>
                  </a:cubicBezTo>
                  <a:cubicBezTo>
                    <a:pt x="179" y="77"/>
                    <a:pt x="162" y="59"/>
                    <a:pt x="162" y="38"/>
                  </a:cubicBezTo>
                  <a:cubicBezTo>
                    <a:pt x="162" y="17"/>
                    <a:pt x="179" y="0"/>
                    <a:pt x="200" y="0"/>
                  </a:cubicBezTo>
                  <a:close/>
                  <a:moveTo>
                    <a:pt x="380" y="93"/>
                  </a:moveTo>
                  <a:cubicBezTo>
                    <a:pt x="311" y="93"/>
                    <a:pt x="311" y="93"/>
                    <a:pt x="311" y="93"/>
                  </a:cubicBezTo>
                  <a:cubicBezTo>
                    <a:pt x="300" y="93"/>
                    <a:pt x="291" y="102"/>
                    <a:pt x="291" y="113"/>
                  </a:cubicBezTo>
                  <a:cubicBezTo>
                    <a:pt x="291" y="207"/>
                    <a:pt x="291" y="207"/>
                    <a:pt x="291" y="207"/>
                  </a:cubicBezTo>
                  <a:cubicBezTo>
                    <a:pt x="291" y="218"/>
                    <a:pt x="300" y="227"/>
                    <a:pt x="311" y="227"/>
                  </a:cubicBezTo>
                  <a:cubicBezTo>
                    <a:pt x="311" y="227"/>
                    <a:pt x="311" y="227"/>
                    <a:pt x="311" y="227"/>
                  </a:cubicBezTo>
                  <a:cubicBezTo>
                    <a:pt x="311" y="294"/>
                    <a:pt x="311" y="294"/>
                    <a:pt x="311" y="294"/>
                  </a:cubicBezTo>
                  <a:cubicBezTo>
                    <a:pt x="311" y="305"/>
                    <a:pt x="320" y="314"/>
                    <a:pt x="330" y="314"/>
                  </a:cubicBezTo>
                  <a:cubicBezTo>
                    <a:pt x="360" y="314"/>
                    <a:pt x="360" y="314"/>
                    <a:pt x="360" y="314"/>
                  </a:cubicBezTo>
                  <a:cubicBezTo>
                    <a:pt x="371" y="314"/>
                    <a:pt x="380" y="305"/>
                    <a:pt x="380" y="294"/>
                  </a:cubicBezTo>
                  <a:cubicBezTo>
                    <a:pt x="380" y="227"/>
                    <a:pt x="380" y="227"/>
                    <a:pt x="380" y="227"/>
                  </a:cubicBezTo>
                  <a:cubicBezTo>
                    <a:pt x="380" y="227"/>
                    <a:pt x="380" y="227"/>
                    <a:pt x="380" y="227"/>
                  </a:cubicBezTo>
                  <a:cubicBezTo>
                    <a:pt x="391" y="227"/>
                    <a:pt x="400" y="218"/>
                    <a:pt x="400" y="207"/>
                  </a:cubicBezTo>
                  <a:cubicBezTo>
                    <a:pt x="400" y="113"/>
                    <a:pt x="400" y="113"/>
                    <a:pt x="400" y="113"/>
                  </a:cubicBezTo>
                  <a:cubicBezTo>
                    <a:pt x="400" y="102"/>
                    <a:pt x="391" y="93"/>
                    <a:pt x="380" y="93"/>
                  </a:cubicBezTo>
                  <a:close/>
                  <a:moveTo>
                    <a:pt x="345" y="21"/>
                  </a:moveTo>
                  <a:cubicBezTo>
                    <a:pt x="363" y="21"/>
                    <a:pt x="378" y="36"/>
                    <a:pt x="378" y="54"/>
                  </a:cubicBezTo>
                  <a:cubicBezTo>
                    <a:pt x="378" y="72"/>
                    <a:pt x="363" y="87"/>
                    <a:pt x="345" y="87"/>
                  </a:cubicBezTo>
                  <a:cubicBezTo>
                    <a:pt x="327" y="87"/>
                    <a:pt x="313" y="72"/>
                    <a:pt x="313" y="54"/>
                  </a:cubicBezTo>
                  <a:cubicBezTo>
                    <a:pt x="313" y="36"/>
                    <a:pt x="327" y="21"/>
                    <a:pt x="345" y="21"/>
                  </a:cubicBezTo>
                  <a:close/>
                  <a:moveTo>
                    <a:pt x="89" y="93"/>
                  </a:moveTo>
                  <a:cubicBezTo>
                    <a:pt x="20" y="93"/>
                    <a:pt x="20" y="93"/>
                    <a:pt x="20" y="93"/>
                  </a:cubicBezTo>
                  <a:cubicBezTo>
                    <a:pt x="9" y="93"/>
                    <a:pt x="0" y="102"/>
                    <a:pt x="0" y="113"/>
                  </a:cubicBezTo>
                  <a:cubicBezTo>
                    <a:pt x="0" y="207"/>
                    <a:pt x="0" y="207"/>
                    <a:pt x="0" y="207"/>
                  </a:cubicBezTo>
                  <a:cubicBezTo>
                    <a:pt x="0" y="218"/>
                    <a:pt x="9" y="227"/>
                    <a:pt x="20" y="227"/>
                  </a:cubicBezTo>
                  <a:cubicBezTo>
                    <a:pt x="20" y="227"/>
                    <a:pt x="20" y="227"/>
                    <a:pt x="20" y="227"/>
                  </a:cubicBezTo>
                  <a:cubicBezTo>
                    <a:pt x="20" y="294"/>
                    <a:pt x="20" y="294"/>
                    <a:pt x="20" y="294"/>
                  </a:cubicBezTo>
                  <a:cubicBezTo>
                    <a:pt x="20" y="305"/>
                    <a:pt x="29" y="314"/>
                    <a:pt x="40" y="314"/>
                  </a:cubicBezTo>
                  <a:cubicBezTo>
                    <a:pt x="70" y="314"/>
                    <a:pt x="70" y="314"/>
                    <a:pt x="70" y="314"/>
                  </a:cubicBezTo>
                  <a:cubicBezTo>
                    <a:pt x="80" y="314"/>
                    <a:pt x="89" y="305"/>
                    <a:pt x="89" y="294"/>
                  </a:cubicBezTo>
                  <a:cubicBezTo>
                    <a:pt x="89" y="227"/>
                    <a:pt x="89" y="227"/>
                    <a:pt x="89" y="227"/>
                  </a:cubicBezTo>
                  <a:cubicBezTo>
                    <a:pt x="89" y="227"/>
                    <a:pt x="89" y="227"/>
                    <a:pt x="89" y="227"/>
                  </a:cubicBezTo>
                  <a:cubicBezTo>
                    <a:pt x="100" y="227"/>
                    <a:pt x="109" y="218"/>
                    <a:pt x="109" y="207"/>
                  </a:cubicBezTo>
                  <a:cubicBezTo>
                    <a:pt x="109" y="113"/>
                    <a:pt x="109" y="113"/>
                    <a:pt x="109" y="113"/>
                  </a:cubicBezTo>
                  <a:cubicBezTo>
                    <a:pt x="109" y="102"/>
                    <a:pt x="100" y="93"/>
                    <a:pt x="89" y="93"/>
                  </a:cubicBezTo>
                  <a:close/>
                  <a:moveTo>
                    <a:pt x="55" y="21"/>
                  </a:moveTo>
                  <a:cubicBezTo>
                    <a:pt x="73" y="21"/>
                    <a:pt x="87" y="36"/>
                    <a:pt x="87" y="54"/>
                  </a:cubicBezTo>
                  <a:cubicBezTo>
                    <a:pt x="87" y="72"/>
                    <a:pt x="73" y="87"/>
                    <a:pt x="55" y="87"/>
                  </a:cubicBezTo>
                  <a:cubicBezTo>
                    <a:pt x="37" y="87"/>
                    <a:pt x="22" y="72"/>
                    <a:pt x="22" y="54"/>
                  </a:cubicBezTo>
                  <a:cubicBezTo>
                    <a:pt x="22" y="36"/>
                    <a:pt x="37" y="21"/>
                    <a:pt x="55" y="21"/>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4" name="Freeform 18"/>
            <p:cNvSpPr>
              <a:spLocks noChangeAspect="1" noEditPoints="1"/>
            </p:cNvSpPr>
            <p:nvPr/>
          </p:nvSpPr>
          <p:spPr bwMode="auto">
            <a:xfrm>
              <a:off x="6456387" y="4130487"/>
              <a:ext cx="427230" cy="315388"/>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5" name="Freeform 109"/>
            <p:cNvSpPr>
              <a:spLocks noChangeAspect="1" noEditPoints="1"/>
            </p:cNvSpPr>
            <p:nvPr/>
          </p:nvSpPr>
          <p:spPr bwMode="auto">
            <a:xfrm>
              <a:off x="7389901" y="4095618"/>
              <a:ext cx="427254" cy="400722"/>
            </a:xfrm>
            <a:custGeom>
              <a:avLst/>
              <a:gdLst>
                <a:gd name="T0" fmla="*/ 49 w 80"/>
                <a:gd name="T1" fmla="*/ 51 h 65"/>
                <a:gd name="T2" fmla="*/ 43 w 80"/>
                <a:gd name="T3" fmla="*/ 50 h 65"/>
                <a:gd name="T4" fmla="*/ 42 w 80"/>
                <a:gd name="T5" fmla="*/ 50 h 65"/>
                <a:gd name="T6" fmla="*/ 42 w 80"/>
                <a:gd name="T7" fmla="*/ 44 h 65"/>
                <a:gd name="T8" fmla="*/ 43 w 80"/>
                <a:gd name="T9" fmla="*/ 44 h 65"/>
                <a:gd name="T10" fmla="*/ 51 w 80"/>
                <a:gd name="T11" fmla="*/ 45 h 65"/>
                <a:gd name="T12" fmla="*/ 52 w 80"/>
                <a:gd name="T13" fmla="*/ 42 h 65"/>
                <a:gd name="T14" fmla="*/ 44 w 80"/>
                <a:gd name="T15" fmla="*/ 40 h 65"/>
                <a:gd name="T16" fmla="*/ 43 w 80"/>
                <a:gd name="T17" fmla="*/ 40 h 65"/>
                <a:gd name="T18" fmla="*/ 43 w 80"/>
                <a:gd name="T19" fmla="*/ 25 h 65"/>
                <a:gd name="T20" fmla="*/ 58 w 80"/>
                <a:gd name="T21" fmla="*/ 25 h 65"/>
                <a:gd name="T22" fmla="*/ 58 w 80"/>
                <a:gd name="T23" fmla="*/ 30 h 65"/>
                <a:gd name="T24" fmla="*/ 49 w 80"/>
                <a:gd name="T25" fmla="*/ 30 h 65"/>
                <a:gd name="T26" fmla="*/ 49 w 80"/>
                <a:gd name="T27" fmla="*/ 34 h 65"/>
                <a:gd name="T28" fmla="*/ 57 w 80"/>
                <a:gd name="T29" fmla="*/ 36 h 65"/>
                <a:gd name="T30" fmla="*/ 59 w 80"/>
                <a:gd name="T31" fmla="*/ 42 h 65"/>
                <a:gd name="T32" fmla="*/ 56 w 80"/>
                <a:gd name="T33" fmla="*/ 48 h 65"/>
                <a:gd name="T34" fmla="*/ 49 w 80"/>
                <a:gd name="T35" fmla="*/ 51 h 65"/>
                <a:gd name="T36" fmla="*/ 38 w 80"/>
                <a:gd name="T37" fmla="*/ 45 h 65"/>
                <a:gd name="T38" fmla="*/ 29 w 80"/>
                <a:gd name="T39" fmla="*/ 45 h 65"/>
                <a:gd name="T40" fmla="*/ 33 w 80"/>
                <a:gd name="T41" fmla="*/ 41 h 65"/>
                <a:gd name="T42" fmla="*/ 39 w 80"/>
                <a:gd name="T43" fmla="*/ 32 h 65"/>
                <a:gd name="T44" fmla="*/ 36 w 80"/>
                <a:gd name="T45" fmla="*/ 26 h 65"/>
                <a:gd name="T46" fmla="*/ 30 w 80"/>
                <a:gd name="T47" fmla="*/ 24 h 65"/>
                <a:gd name="T48" fmla="*/ 22 w 80"/>
                <a:gd name="T49" fmla="*/ 26 h 65"/>
                <a:gd name="T50" fmla="*/ 22 w 80"/>
                <a:gd name="T51" fmla="*/ 27 h 65"/>
                <a:gd name="T52" fmla="*/ 22 w 80"/>
                <a:gd name="T53" fmla="*/ 33 h 65"/>
                <a:gd name="T54" fmla="*/ 23 w 80"/>
                <a:gd name="T55" fmla="*/ 32 h 65"/>
                <a:gd name="T56" fmla="*/ 29 w 80"/>
                <a:gd name="T57" fmla="*/ 30 h 65"/>
                <a:gd name="T58" fmla="*/ 32 w 80"/>
                <a:gd name="T59" fmla="*/ 33 h 65"/>
                <a:gd name="T60" fmla="*/ 31 w 80"/>
                <a:gd name="T61" fmla="*/ 35 h 65"/>
                <a:gd name="T62" fmla="*/ 28 w 80"/>
                <a:gd name="T63" fmla="*/ 39 h 65"/>
                <a:gd name="T64" fmla="*/ 21 w 80"/>
                <a:gd name="T65" fmla="*/ 46 h 65"/>
                <a:gd name="T66" fmla="*/ 21 w 80"/>
                <a:gd name="T67" fmla="*/ 50 h 65"/>
                <a:gd name="T68" fmla="*/ 38 w 80"/>
                <a:gd name="T69" fmla="*/ 50 h 65"/>
                <a:gd name="T70" fmla="*/ 38 w 80"/>
                <a:gd name="T71" fmla="*/ 45 h 65"/>
                <a:gd name="T72" fmla="*/ 71 w 80"/>
                <a:gd name="T73" fmla="*/ 19 h 65"/>
                <a:gd name="T74" fmla="*/ 9 w 80"/>
                <a:gd name="T75" fmla="*/ 19 h 65"/>
                <a:gd name="T76" fmla="*/ 9 w 80"/>
                <a:gd name="T77" fmla="*/ 56 h 65"/>
                <a:gd name="T78" fmla="*/ 9 w 80"/>
                <a:gd name="T79" fmla="*/ 57 h 65"/>
                <a:gd name="T80" fmla="*/ 70 w 80"/>
                <a:gd name="T81" fmla="*/ 57 h 65"/>
                <a:gd name="T82" fmla="*/ 71 w 80"/>
                <a:gd name="T83" fmla="*/ 56 h 65"/>
                <a:gd name="T84" fmla="*/ 71 w 80"/>
                <a:gd name="T85" fmla="*/ 19 h 65"/>
                <a:gd name="T86" fmla="*/ 76 w 80"/>
                <a:gd name="T87" fmla="*/ 0 h 65"/>
                <a:gd name="T88" fmla="*/ 80 w 80"/>
                <a:gd name="T89" fmla="*/ 4 h 65"/>
                <a:gd name="T90" fmla="*/ 80 w 80"/>
                <a:gd name="T91" fmla="*/ 62 h 65"/>
                <a:gd name="T92" fmla="*/ 76 w 80"/>
                <a:gd name="T93" fmla="*/ 65 h 65"/>
                <a:gd name="T94" fmla="*/ 4 w 80"/>
                <a:gd name="T95" fmla="*/ 65 h 65"/>
                <a:gd name="T96" fmla="*/ 0 w 80"/>
                <a:gd name="T97" fmla="*/ 62 h 65"/>
                <a:gd name="T98" fmla="*/ 0 w 80"/>
                <a:gd name="T99" fmla="*/ 4 h 65"/>
                <a:gd name="T100" fmla="*/ 4 w 80"/>
                <a:gd name="T101" fmla="*/ 0 h 65"/>
                <a:gd name="T102" fmla="*/ 76 w 80"/>
                <a:gd name="T10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0" h="65">
                  <a:moveTo>
                    <a:pt x="49" y="51"/>
                  </a:moveTo>
                  <a:cubicBezTo>
                    <a:pt x="46" y="51"/>
                    <a:pt x="44" y="51"/>
                    <a:pt x="43" y="50"/>
                  </a:cubicBezTo>
                  <a:cubicBezTo>
                    <a:pt x="42" y="50"/>
                    <a:pt x="42" y="50"/>
                    <a:pt x="42" y="50"/>
                  </a:cubicBezTo>
                  <a:cubicBezTo>
                    <a:pt x="42" y="44"/>
                    <a:pt x="42" y="44"/>
                    <a:pt x="42" y="44"/>
                  </a:cubicBezTo>
                  <a:cubicBezTo>
                    <a:pt x="43" y="44"/>
                    <a:pt x="43" y="44"/>
                    <a:pt x="43" y="44"/>
                  </a:cubicBezTo>
                  <a:cubicBezTo>
                    <a:pt x="46" y="46"/>
                    <a:pt x="50" y="46"/>
                    <a:pt x="51" y="45"/>
                  </a:cubicBezTo>
                  <a:cubicBezTo>
                    <a:pt x="52" y="44"/>
                    <a:pt x="52" y="43"/>
                    <a:pt x="52" y="42"/>
                  </a:cubicBezTo>
                  <a:cubicBezTo>
                    <a:pt x="52" y="41"/>
                    <a:pt x="51" y="39"/>
                    <a:pt x="44" y="40"/>
                  </a:cubicBezTo>
                  <a:cubicBezTo>
                    <a:pt x="43" y="40"/>
                    <a:pt x="43" y="40"/>
                    <a:pt x="43" y="40"/>
                  </a:cubicBezTo>
                  <a:cubicBezTo>
                    <a:pt x="43" y="25"/>
                    <a:pt x="43" y="25"/>
                    <a:pt x="43" y="25"/>
                  </a:cubicBezTo>
                  <a:cubicBezTo>
                    <a:pt x="58" y="25"/>
                    <a:pt x="58" y="25"/>
                    <a:pt x="58" y="25"/>
                  </a:cubicBezTo>
                  <a:cubicBezTo>
                    <a:pt x="58" y="30"/>
                    <a:pt x="58" y="30"/>
                    <a:pt x="58" y="30"/>
                  </a:cubicBezTo>
                  <a:cubicBezTo>
                    <a:pt x="49" y="30"/>
                    <a:pt x="49" y="30"/>
                    <a:pt x="49" y="30"/>
                  </a:cubicBezTo>
                  <a:cubicBezTo>
                    <a:pt x="49" y="34"/>
                    <a:pt x="49" y="34"/>
                    <a:pt x="49" y="34"/>
                  </a:cubicBezTo>
                  <a:cubicBezTo>
                    <a:pt x="52" y="34"/>
                    <a:pt x="55" y="34"/>
                    <a:pt x="57" y="36"/>
                  </a:cubicBezTo>
                  <a:cubicBezTo>
                    <a:pt x="58" y="38"/>
                    <a:pt x="59" y="40"/>
                    <a:pt x="59" y="42"/>
                  </a:cubicBezTo>
                  <a:cubicBezTo>
                    <a:pt x="59" y="44"/>
                    <a:pt x="58" y="47"/>
                    <a:pt x="56" y="48"/>
                  </a:cubicBezTo>
                  <a:cubicBezTo>
                    <a:pt x="55" y="50"/>
                    <a:pt x="52" y="51"/>
                    <a:pt x="49" y="51"/>
                  </a:cubicBezTo>
                  <a:moveTo>
                    <a:pt x="38" y="45"/>
                  </a:moveTo>
                  <a:cubicBezTo>
                    <a:pt x="29" y="45"/>
                    <a:pt x="29" y="45"/>
                    <a:pt x="29" y="45"/>
                  </a:cubicBezTo>
                  <a:cubicBezTo>
                    <a:pt x="33" y="41"/>
                    <a:pt x="33" y="41"/>
                    <a:pt x="33" y="41"/>
                  </a:cubicBezTo>
                  <a:cubicBezTo>
                    <a:pt x="37" y="38"/>
                    <a:pt x="39" y="35"/>
                    <a:pt x="39" y="32"/>
                  </a:cubicBezTo>
                  <a:cubicBezTo>
                    <a:pt x="39" y="30"/>
                    <a:pt x="38" y="28"/>
                    <a:pt x="36" y="26"/>
                  </a:cubicBezTo>
                  <a:cubicBezTo>
                    <a:pt x="35" y="25"/>
                    <a:pt x="33" y="24"/>
                    <a:pt x="30" y="24"/>
                  </a:cubicBezTo>
                  <a:cubicBezTo>
                    <a:pt x="27" y="24"/>
                    <a:pt x="25" y="25"/>
                    <a:pt x="22" y="26"/>
                  </a:cubicBezTo>
                  <a:cubicBezTo>
                    <a:pt x="22" y="27"/>
                    <a:pt x="22" y="27"/>
                    <a:pt x="22" y="27"/>
                  </a:cubicBezTo>
                  <a:cubicBezTo>
                    <a:pt x="22" y="33"/>
                    <a:pt x="22" y="33"/>
                    <a:pt x="22" y="33"/>
                  </a:cubicBezTo>
                  <a:cubicBezTo>
                    <a:pt x="23" y="32"/>
                    <a:pt x="23" y="32"/>
                    <a:pt x="23" y="32"/>
                  </a:cubicBezTo>
                  <a:cubicBezTo>
                    <a:pt x="25" y="30"/>
                    <a:pt x="27" y="30"/>
                    <a:pt x="29" y="30"/>
                  </a:cubicBezTo>
                  <a:cubicBezTo>
                    <a:pt x="31" y="30"/>
                    <a:pt x="32" y="31"/>
                    <a:pt x="32" y="33"/>
                  </a:cubicBezTo>
                  <a:cubicBezTo>
                    <a:pt x="32" y="33"/>
                    <a:pt x="32" y="34"/>
                    <a:pt x="31" y="35"/>
                  </a:cubicBezTo>
                  <a:cubicBezTo>
                    <a:pt x="31" y="36"/>
                    <a:pt x="30" y="37"/>
                    <a:pt x="28" y="39"/>
                  </a:cubicBezTo>
                  <a:cubicBezTo>
                    <a:pt x="21" y="46"/>
                    <a:pt x="21" y="46"/>
                    <a:pt x="21" y="46"/>
                  </a:cubicBezTo>
                  <a:cubicBezTo>
                    <a:pt x="21" y="50"/>
                    <a:pt x="21" y="50"/>
                    <a:pt x="21" y="50"/>
                  </a:cubicBezTo>
                  <a:cubicBezTo>
                    <a:pt x="38" y="50"/>
                    <a:pt x="38" y="50"/>
                    <a:pt x="38" y="50"/>
                  </a:cubicBezTo>
                  <a:lnTo>
                    <a:pt x="38" y="45"/>
                  </a:lnTo>
                  <a:close/>
                  <a:moveTo>
                    <a:pt x="71" y="19"/>
                  </a:moveTo>
                  <a:cubicBezTo>
                    <a:pt x="9" y="19"/>
                    <a:pt x="9" y="19"/>
                    <a:pt x="9" y="19"/>
                  </a:cubicBezTo>
                  <a:cubicBezTo>
                    <a:pt x="9" y="56"/>
                    <a:pt x="9" y="56"/>
                    <a:pt x="9" y="56"/>
                  </a:cubicBezTo>
                  <a:cubicBezTo>
                    <a:pt x="9" y="57"/>
                    <a:pt x="9" y="57"/>
                    <a:pt x="9" y="57"/>
                  </a:cubicBezTo>
                  <a:cubicBezTo>
                    <a:pt x="70" y="57"/>
                    <a:pt x="70" y="57"/>
                    <a:pt x="70" y="57"/>
                  </a:cubicBezTo>
                  <a:cubicBezTo>
                    <a:pt x="71" y="57"/>
                    <a:pt x="71" y="57"/>
                    <a:pt x="71" y="56"/>
                  </a:cubicBezTo>
                  <a:lnTo>
                    <a:pt x="71" y="19"/>
                  </a:lnTo>
                  <a:close/>
                  <a:moveTo>
                    <a:pt x="76" y="0"/>
                  </a:moveTo>
                  <a:cubicBezTo>
                    <a:pt x="78" y="0"/>
                    <a:pt x="80" y="1"/>
                    <a:pt x="80" y="4"/>
                  </a:cubicBezTo>
                  <a:cubicBezTo>
                    <a:pt x="80" y="62"/>
                    <a:pt x="80" y="62"/>
                    <a:pt x="80" y="62"/>
                  </a:cubicBezTo>
                  <a:cubicBezTo>
                    <a:pt x="80" y="64"/>
                    <a:pt x="78" y="65"/>
                    <a:pt x="76" y="65"/>
                  </a:cubicBezTo>
                  <a:cubicBezTo>
                    <a:pt x="4" y="65"/>
                    <a:pt x="4" y="65"/>
                    <a:pt x="4" y="65"/>
                  </a:cubicBezTo>
                  <a:cubicBezTo>
                    <a:pt x="2" y="65"/>
                    <a:pt x="0" y="64"/>
                    <a:pt x="0" y="62"/>
                  </a:cubicBezTo>
                  <a:cubicBezTo>
                    <a:pt x="0" y="4"/>
                    <a:pt x="0" y="4"/>
                    <a:pt x="0" y="4"/>
                  </a:cubicBezTo>
                  <a:cubicBezTo>
                    <a:pt x="0" y="1"/>
                    <a:pt x="2" y="0"/>
                    <a:pt x="4" y="0"/>
                  </a:cubicBezTo>
                  <a:cubicBezTo>
                    <a:pt x="76" y="0"/>
                    <a:pt x="76" y="0"/>
                    <a:pt x="76" y="0"/>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7810" tIns="43903" rIns="87810" bIns="43903" numCol="1" anchor="t" anchorCtr="0" compatLnSpc="1">
              <a:prstTxWarp prst="textNoShape">
                <a:avLst/>
              </a:prstTxWarp>
            </a:bodyPr>
            <a:lstStyle/>
            <a:p>
              <a:pPr defTabSz="895470"/>
              <a:endParaRPr lang="en-US" sz="1763" dirty="0">
                <a:solidFill>
                  <a:srgbClr val="FFFFFF"/>
                </a:solidFill>
              </a:endParaRPr>
            </a:p>
          </p:txBody>
        </p:sp>
        <p:sp>
          <p:nvSpPr>
            <p:cNvPr id="656" name="Freeform 5"/>
            <p:cNvSpPr>
              <a:spLocks noEditPoints="1"/>
            </p:cNvSpPr>
            <p:nvPr/>
          </p:nvSpPr>
          <p:spPr bwMode="auto">
            <a:xfrm>
              <a:off x="4750642" y="5052706"/>
              <a:ext cx="368686" cy="413440"/>
            </a:xfrm>
            <a:custGeom>
              <a:avLst/>
              <a:gdLst>
                <a:gd name="T0" fmla="*/ 1986 w 2166"/>
                <a:gd name="T1" fmla="*/ 74 h 2429"/>
                <a:gd name="T2" fmla="*/ 2166 w 2166"/>
                <a:gd name="T3" fmla="*/ 169 h 2429"/>
                <a:gd name="T4" fmla="*/ 1986 w 2166"/>
                <a:gd name="T5" fmla="*/ 848 h 2429"/>
                <a:gd name="T6" fmla="*/ 1986 w 2166"/>
                <a:gd name="T7" fmla="*/ 880 h 2429"/>
                <a:gd name="T8" fmla="*/ 2166 w 2166"/>
                <a:gd name="T9" fmla="*/ 1485 h 2429"/>
                <a:gd name="T10" fmla="*/ 2071 w 2166"/>
                <a:gd name="T11" fmla="*/ 880 h 2429"/>
                <a:gd name="T12" fmla="*/ 850 w 2166"/>
                <a:gd name="T13" fmla="*/ 880 h 2429"/>
                <a:gd name="T14" fmla="*/ 743 w 2166"/>
                <a:gd name="T15" fmla="*/ 1156 h 2429"/>
                <a:gd name="T16" fmla="*/ 871 w 2166"/>
                <a:gd name="T17" fmla="*/ 1315 h 2429"/>
                <a:gd name="T18" fmla="*/ 988 w 2166"/>
                <a:gd name="T19" fmla="*/ 1251 h 2429"/>
                <a:gd name="T20" fmla="*/ 1073 w 2166"/>
                <a:gd name="T21" fmla="*/ 986 h 2429"/>
                <a:gd name="T22" fmla="*/ 956 w 2166"/>
                <a:gd name="T23" fmla="*/ 827 h 2429"/>
                <a:gd name="T24" fmla="*/ 1954 w 2166"/>
                <a:gd name="T25" fmla="*/ 2333 h 2429"/>
                <a:gd name="T26" fmla="*/ 96 w 2166"/>
                <a:gd name="T27" fmla="*/ 2429 h 2429"/>
                <a:gd name="T28" fmla="*/ 0 w 2166"/>
                <a:gd name="T29" fmla="*/ 95 h 2429"/>
                <a:gd name="T30" fmla="*/ 1858 w 2166"/>
                <a:gd name="T31" fmla="*/ 0 h 2429"/>
                <a:gd name="T32" fmla="*/ 1614 w 2166"/>
                <a:gd name="T33" fmla="*/ 1432 h 2429"/>
                <a:gd name="T34" fmla="*/ 1285 w 2166"/>
                <a:gd name="T35" fmla="*/ 1559 h 2429"/>
                <a:gd name="T36" fmla="*/ 712 w 2166"/>
                <a:gd name="T37" fmla="*/ 1548 h 2429"/>
                <a:gd name="T38" fmla="*/ 446 w 2166"/>
                <a:gd name="T39" fmla="*/ 1124 h 2429"/>
                <a:gd name="T40" fmla="*/ 701 w 2166"/>
                <a:gd name="T41" fmla="*/ 636 h 2429"/>
                <a:gd name="T42" fmla="*/ 1338 w 2166"/>
                <a:gd name="T43" fmla="*/ 668 h 2429"/>
                <a:gd name="T44" fmla="*/ 1423 w 2166"/>
                <a:gd name="T45" fmla="*/ 1124 h 2429"/>
                <a:gd name="T46" fmla="*/ 1221 w 2166"/>
                <a:gd name="T47" fmla="*/ 1304 h 2429"/>
                <a:gd name="T48" fmla="*/ 1200 w 2166"/>
                <a:gd name="T49" fmla="*/ 1273 h 2429"/>
                <a:gd name="T50" fmla="*/ 1306 w 2166"/>
                <a:gd name="T51" fmla="*/ 732 h 2429"/>
                <a:gd name="T52" fmla="*/ 1115 w 2166"/>
                <a:gd name="T53" fmla="*/ 806 h 2429"/>
                <a:gd name="T54" fmla="*/ 658 w 2166"/>
                <a:gd name="T55" fmla="*/ 870 h 2429"/>
                <a:gd name="T56" fmla="*/ 648 w 2166"/>
                <a:gd name="T57" fmla="*/ 1368 h 2429"/>
                <a:gd name="T58" fmla="*/ 1020 w 2166"/>
                <a:gd name="T59" fmla="*/ 1368 h 2429"/>
                <a:gd name="T60" fmla="*/ 1136 w 2166"/>
                <a:gd name="T61" fmla="*/ 1442 h 2429"/>
                <a:gd name="T62" fmla="*/ 1582 w 2166"/>
                <a:gd name="T63" fmla="*/ 954 h 2429"/>
                <a:gd name="T64" fmla="*/ 1306 w 2166"/>
                <a:gd name="T65" fmla="*/ 498 h 2429"/>
                <a:gd name="T66" fmla="*/ 648 w 2166"/>
                <a:gd name="T67" fmla="*/ 519 h 2429"/>
                <a:gd name="T68" fmla="*/ 319 w 2166"/>
                <a:gd name="T69" fmla="*/ 1113 h 2429"/>
                <a:gd name="T70" fmla="*/ 637 w 2166"/>
                <a:gd name="T71" fmla="*/ 1654 h 2429"/>
                <a:gd name="T72" fmla="*/ 1412 w 2166"/>
                <a:gd name="T73" fmla="*/ 1644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66" h="2429">
                  <a:moveTo>
                    <a:pt x="1986" y="848"/>
                  </a:moveTo>
                  <a:cubicBezTo>
                    <a:pt x="1986" y="74"/>
                    <a:pt x="1986" y="74"/>
                    <a:pt x="1986" y="74"/>
                  </a:cubicBezTo>
                  <a:cubicBezTo>
                    <a:pt x="2071" y="74"/>
                    <a:pt x="2071" y="74"/>
                    <a:pt x="2071" y="74"/>
                  </a:cubicBezTo>
                  <a:cubicBezTo>
                    <a:pt x="2124" y="74"/>
                    <a:pt x="2166" y="116"/>
                    <a:pt x="2166" y="169"/>
                  </a:cubicBezTo>
                  <a:cubicBezTo>
                    <a:pt x="2166" y="169"/>
                    <a:pt x="2166" y="583"/>
                    <a:pt x="2166" y="679"/>
                  </a:cubicBezTo>
                  <a:cubicBezTo>
                    <a:pt x="2156" y="763"/>
                    <a:pt x="2028" y="795"/>
                    <a:pt x="1986" y="848"/>
                  </a:cubicBezTo>
                  <a:close/>
                  <a:moveTo>
                    <a:pt x="2071" y="880"/>
                  </a:moveTo>
                  <a:cubicBezTo>
                    <a:pt x="1986" y="880"/>
                    <a:pt x="1986" y="880"/>
                    <a:pt x="1986" y="880"/>
                  </a:cubicBezTo>
                  <a:cubicBezTo>
                    <a:pt x="1986" y="1654"/>
                    <a:pt x="1986" y="1654"/>
                    <a:pt x="1986" y="1654"/>
                  </a:cubicBezTo>
                  <a:cubicBezTo>
                    <a:pt x="2028" y="1601"/>
                    <a:pt x="2156" y="1570"/>
                    <a:pt x="2166" y="1485"/>
                  </a:cubicBezTo>
                  <a:cubicBezTo>
                    <a:pt x="2166" y="1389"/>
                    <a:pt x="2166" y="976"/>
                    <a:pt x="2166" y="976"/>
                  </a:cubicBezTo>
                  <a:cubicBezTo>
                    <a:pt x="2166" y="923"/>
                    <a:pt x="2124" y="880"/>
                    <a:pt x="2071" y="880"/>
                  </a:cubicBezTo>
                  <a:close/>
                  <a:moveTo>
                    <a:pt x="956" y="827"/>
                  </a:moveTo>
                  <a:cubicBezTo>
                    <a:pt x="913" y="827"/>
                    <a:pt x="881" y="848"/>
                    <a:pt x="850" y="880"/>
                  </a:cubicBezTo>
                  <a:cubicBezTo>
                    <a:pt x="807" y="901"/>
                    <a:pt x="786" y="944"/>
                    <a:pt x="775" y="1007"/>
                  </a:cubicBezTo>
                  <a:cubicBezTo>
                    <a:pt x="754" y="1060"/>
                    <a:pt x="743" y="1113"/>
                    <a:pt x="743" y="1156"/>
                  </a:cubicBezTo>
                  <a:cubicBezTo>
                    <a:pt x="743" y="1209"/>
                    <a:pt x="754" y="1251"/>
                    <a:pt x="786" y="1273"/>
                  </a:cubicBezTo>
                  <a:cubicBezTo>
                    <a:pt x="807" y="1304"/>
                    <a:pt x="828" y="1315"/>
                    <a:pt x="871" y="1315"/>
                  </a:cubicBezTo>
                  <a:cubicBezTo>
                    <a:pt x="892" y="1315"/>
                    <a:pt x="913" y="1315"/>
                    <a:pt x="935" y="1294"/>
                  </a:cubicBezTo>
                  <a:cubicBezTo>
                    <a:pt x="956" y="1294"/>
                    <a:pt x="977" y="1273"/>
                    <a:pt x="988" y="1251"/>
                  </a:cubicBezTo>
                  <a:cubicBezTo>
                    <a:pt x="1009" y="1230"/>
                    <a:pt x="1030" y="1188"/>
                    <a:pt x="1051" y="1135"/>
                  </a:cubicBezTo>
                  <a:cubicBezTo>
                    <a:pt x="1073" y="1082"/>
                    <a:pt x="1073" y="1039"/>
                    <a:pt x="1073" y="986"/>
                  </a:cubicBezTo>
                  <a:cubicBezTo>
                    <a:pt x="1073" y="944"/>
                    <a:pt x="1062" y="901"/>
                    <a:pt x="1041" y="870"/>
                  </a:cubicBezTo>
                  <a:cubicBezTo>
                    <a:pt x="1020" y="848"/>
                    <a:pt x="988" y="827"/>
                    <a:pt x="956" y="827"/>
                  </a:cubicBezTo>
                  <a:close/>
                  <a:moveTo>
                    <a:pt x="1954" y="95"/>
                  </a:moveTo>
                  <a:cubicBezTo>
                    <a:pt x="1954" y="2333"/>
                    <a:pt x="1954" y="2333"/>
                    <a:pt x="1954" y="2333"/>
                  </a:cubicBezTo>
                  <a:cubicBezTo>
                    <a:pt x="1954" y="2386"/>
                    <a:pt x="1912" y="2429"/>
                    <a:pt x="1858" y="2429"/>
                  </a:cubicBezTo>
                  <a:cubicBezTo>
                    <a:pt x="96" y="2429"/>
                    <a:pt x="96" y="2429"/>
                    <a:pt x="96" y="2429"/>
                  </a:cubicBezTo>
                  <a:cubicBezTo>
                    <a:pt x="42" y="2429"/>
                    <a:pt x="0" y="2386"/>
                    <a:pt x="0" y="2333"/>
                  </a:cubicBezTo>
                  <a:cubicBezTo>
                    <a:pt x="0" y="95"/>
                    <a:pt x="0" y="95"/>
                    <a:pt x="0" y="95"/>
                  </a:cubicBezTo>
                  <a:cubicBezTo>
                    <a:pt x="0" y="42"/>
                    <a:pt x="42" y="0"/>
                    <a:pt x="96" y="0"/>
                  </a:cubicBezTo>
                  <a:cubicBezTo>
                    <a:pt x="1858" y="0"/>
                    <a:pt x="1858" y="0"/>
                    <a:pt x="1858" y="0"/>
                  </a:cubicBezTo>
                  <a:cubicBezTo>
                    <a:pt x="1912" y="0"/>
                    <a:pt x="1954" y="42"/>
                    <a:pt x="1954" y="95"/>
                  </a:cubicBezTo>
                  <a:close/>
                  <a:moveTo>
                    <a:pt x="1614" y="1432"/>
                  </a:moveTo>
                  <a:cubicBezTo>
                    <a:pt x="1476" y="1432"/>
                    <a:pt x="1476" y="1432"/>
                    <a:pt x="1476" y="1432"/>
                  </a:cubicBezTo>
                  <a:cubicBezTo>
                    <a:pt x="1423" y="1485"/>
                    <a:pt x="1370" y="1527"/>
                    <a:pt x="1285" y="1559"/>
                  </a:cubicBezTo>
                  <a:cubicBezTo>
                    <a:pt x="1211" y="1591"/>
                    <a:pt x="1115" y="1612"/>
                    <a:pt x="1009" y="1612"/>
                  </a:cubicBezTo>
                  <a:cubicBezTo>
                    <a:pt x="903" y="1612"/>
                    <a:pt x="796" y="1591"/>
                    <a:pt x="712" y="1548"/>
                  </a:cubicBezTo>
                  <a:cubicBezTo>
                    <a:pt x="627" y="1517"/>
                    <a:pt x="563" y="1464"/>
                    <a:pt x="510" y="1379"/>
                  </a:cubicBezTo>
                  <a:cubicBezTo>
                    <a:pt x="467" y="1304"/>
                    <a:pt x="446" y="1220"/>
                    <a:pt x="446" y="1124"/>
                  </a:cubicBezTo>
                  <a:cubicBezTo>
                    <a:pt x="446" y="1029"/>
                    <a:pt x="467" y="933"/>
                    <a:pt x="510" y="848"/>
                  </a:cubicBezTo>
                  <a:cubicBezTo>
                    <a:pt x="552" y="753"/>
                    <a:pt x="616" y="679"/>
                    <a:pt x="701" y="636"/>
                  </a:cubicBezTo>
                  <a:cubicBezTo>
                    <a:pt x="786" y="583"/>
                    <a:pt x="881" y="562"/>
                    <a:pt x="1009" y="562"/>
                  </a:cubicBezTo>
                  <a:cubicBezTo>
                    <a:pt x="1147" y="562"/>
                    <a:pt x="1264" y="594"/>
                    <a:pt x="1338" y="668"/>
                  </a:cubicBezTo>
                  <a:cubicBezTo>
                    <a:pt x="1423" y="742"/>
                    <a:pt x="1466" y="838"/>
                    <a:pt x="1466" y="944"/>
                  </a:cubicBezTo>
                  <a:cubicBezTo>
                    <a:pt x="1466" y="1007"/>
                    <a:pt x="1444" y="1071"/>
                    <a:pt x="1423" y="1124"/>
                  </a:cubicBezTo>
                  <a:cubicBezTo>
                    <a:pt x="1391" y="1188"/>
                    <a:pt x="1349" y="1230"/>
                    <a:pt x="1306" y="1262"/>
                  </a:cubicBezTo>
                  <a:cubicBezTo>
                    <a:pt x="1274" y="1294"/>
                    <a:pt x="1243" y="1304"/>
                    <a:pt x="1221" y="1304"/>
                  </a:cubicBezTo>
                  <a:cubicBezTo>
                    <a:pt x="1221" y="1304"/>
                    <a:pt x="1211" y="1304"/>
                    <a:pt x="1211" y="1294"/>
                  </a:cubicBezTo>
                  <a:cubicBezTo>
                    <a:pt x="1200" y="1294"/>
                    <a:pt x="1200" y="1283"/>
                    <a:pt x="1200" y="1273"/>
                  </a:cubicBezTo>
                  <a:cubicBezTo>
                    <a:pt x="1200" y="1262"/>
                    <a:pt x="1200" y="1241"/>
                    <a:pt x="1211" y="1209"/>
                  </a:cubicBezTo>
                  <a:cubicBezTo>
                    <a:pt x="1306" y="732"/>
                    <a:pt x="1306" y="732"/>
                    <a:pt x="1306" y="732"/>
                  </a:cubicBezTo>
                  <a:cubicBezTo>
                    <a:pt x="1136" y="732"/>
                    <a:pt x="1136" y="732"/>
                    <a:pt x="1136" y="732"/>
                  </a:cubicBezTo>
                  <a:cubicBezTo>
                    <a:pt x="1115" y="806"/>
                    <a:pt x="1115" y="806"/>
                    <a:pt x="1115" y="806"/>
                  </a:cubicBezTo>
                  <a:cubicBezTo>
                    <a:pt x="1073" y="742"/>
                    <a:pt x="1020" y="710"/>
                    <a:pt x="935" y="710"/>
                  </a:cubicBezTo>
                  <a:cubicBezTo>
                    <a:pt x="828" y="710"/>
                    <a:pt x="733" y="763"/>
                    <a:pt x="658" y="870"/>
                  </a:cubicBezTo>
                  <a:cubicBezTo>
                    <a:pt x="605" y="954"/>
                    <a:pt x="573" y="1050"/>
                    <a:pt x="573" y="1156"/>
                  </a:cubicBezTo>
                  <a:cubicBezTo>
                    <a:pt x="573" y="1241"/>
                    <a:pt x="595" y="1315"/>
                    <a:pt x="648" y="1368"/>
                  </a:cubicBezTo>
                  <a:cubicBezTo>
                    <a:pt x="690" y="1411"/>
                    <a:pt x="754" y="1442"/>
                    <a:pt x="828" y="1442"/>
                  </a:cubicBezTo>
                  <a:cubicBezTo>
                    <a:pt x="903" y="1442"/>
                    <a:pt x="966" y="1411"/>
                    <a:pt x="1020" y="1368"/>
                  </a:cubicBezTo>
                  <a:cubicBezTo>
                    <a:pt x="1020" y="1389"/>
                    <a:pt x="1030" y="1411"/>
                    <a:pt x="1051" y="1421"/>
                  </a:cubicBezTo>
                  <a:cubicBezTo>
                    <a:pt x="1073" y="1432"/>
                    <a:pt x="1094" y="1442"/>
                    <a:pt x="1136" y="1442"/>
                  </a:cubicBezTo>
                  <a:cubicBezTo>
                    <a:pt x="1274" y="1442"/>
                    <a:pt x="1391" y="1379"/>
                    <a:pt x="1476" y="1262"/>
                  </a:cubicBezTo>
                  <a:cubicBezTo>
                    <a:pt x="1551" y="1177"/>
                    <a:pt x="1582" y="1071"/>
                    <a:pt x="1582" y="954"/>
                  </a:cubicBezTo>
                  <a:cubicBezTo>
                    <a:pt x="1582" y="859"/>
                    <a:pt x="1561" y="774"/>
                    <a:pt x="1508" y="689"/>
                  </a:cubicBezTo>
                  <a:cubicBezTo>
                    <a:pt x="1466" y="604"/>
                    <a:pt x="1402" y="541"/>
                    <a:pt x="1306" y="498"/>
                  </a:cubicBezTo>
                  <a:cubicBezTo>
                    <a:pt x="1221" y="456"/>
                    <a:pt x="1126" y="435"/>
                    <a:pt x="1009" y="435"/>
                  </a:cubicBezTo>
                  <a:cubicBezTo>
                    <a:pt x="871" y="435"/>
                    <a:pt x="754" y="466"/>
                    <a:pt x="648" y="519"/>
                  </a:cubicBezTo>
                  <a:cubicBezTo>
                    <a:pt x="552" y="573"/>
                    <a:pt x="467" y="657"/>
                    <a:pt x="404" y="763"/>
                  </a:cubicBezTo>
                  <a:cubicBezTo>
                    <a:pt x="350" y="870"/>
                    <a:pt x="319" y="986"/>
                    <a:pt x="319" y="1113"/>
                  </a:cubicBezTo>
                  <a:cubicBezTo>
                    <a:pt x="319" y="1230"/>
                    <a:pt x="340" y="1336"/>
                    <a:pt x="393" y="1432"/>
                  </a:cubicBezTo>
                  <a:cubicBezTo>
                    <a:pt x="446" y="1527"/>
                    <a:pt x="531" y="1601"/>
                    <a:pt x="637" y="1654"/>
                  </a:cubicBezTo>
                  <a:cubicBezTo>
                    <a:pt x="743" y="1707"/>
                    <a:pt x="871" y="1729"/>
                    <a:pt x="1020" y="1729"/>
                  </a:cubicBezTo>
                  <a:cubicBezTo>
                    <a:pt x="1179" y="1729"/>
                    <a:pt x="1306" y="1697"/>
                    <a:pt x="1412" y="1644"/>
                  </a:cubicBezTo>
                  <a:cubicBezTo>
                    <a:pt x="1508" y="1591"/>
                    <a:pt x="1572" y="1517"/>
                    <a:pt x="1614" y="1432"/>
                  </a:cubicBezTo>
                  <a:close/>
                </a:path>
              </a:pathLst>
            </a:custGeom>
            <a:solidFill>
              <a:schemeClr val="tx1"/>
            </a:solidFill>
            <a:ln>
              <a:noFill/>
            </a:ln>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sp>
        <p:nvSpPr>
          <p:cNvPr id="658" name="Rectangle 657"/>
          <p:cNvSpPr/>
          <p:nvPr/>
        </p:nvSpPr>
        <p:spPr bwMode="auto">
          <a:xfrm>
            <a:off x="8007134"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59" name="Rectangle 658"/>
          <p:cNvSpPr/>
          <p:nvPr/>
        </p:nvSpPr>
        <p:spPr bwMode="auto">
          <a:xfrm>
            <a:off x="8007134"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60" name="Rectangle 659"/>
          <p:cNvSpPr/>
          <p:nvPr/>
        </p:nvSpPr>
        <p:spPr bwMode="auto">
          <a:xfrm>
            <a:off x="8007134"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BUILD USING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AN OPEN PLATFORM</a:t>
            </a:r>
          </a:p>
        </p:txBody>
      </p:sp>
      <p:pic>
        <p:nvPicPr>
          <p:cNvPr id="666" name="Picture 4" descr="php"/>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10680" y="4824556"/>
            <a:ext cx="534206" cy="267103"/>
          </a:xfrm>
          <a:prstGeom prst="rect">
            <a:avLst/>
          </a:prstGeom>
          <a:noFill/>
          <a:extLst>
            <a:ext uri="{909E8E84-426E-40DD-AFC4-6F175D3DCCD1}">
              <a14:hiddenFill xmlns:a14="http://schemas.microsoft.com/office/drawing/2010/main">
                <a:solidFill>
                  <a:srgbClr val="FFFFFF"/>
                </a:solidFill>
              </a14:hiddenFill>
            </a:ext>
          </a:extLst>
        </p:spPr>
      </p:pic>
      <p:pic>
        <p:nvPicPr>
          <p:cNvPr id="667" name="Picture 66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612727" y="4838570"/>
            <a:ext cx="947548" cy="253847"/>
          </a:xfrm>
          <a:prstGeom prst="rect">
            <a:avLst/>
          </a:prstGeom>
        </p:spPr>
      </p:pic>
      <p:pic>
        <p:nvPicPr>
          <p:cNvPr id="668" name="Picture 66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9439564" y="4752340"/>
            <a:ext cx="318175" cy="403733"/>
          </a:xfrm>
          <a:prstGeom prst="rect">
            <a:avLst/>
          </a:prstGeom>
        </p:spPr>
      </p:pic>
      <p:pic>
        <p:nvPicPr>
          <p:cNvPr id="669" name="Picture 668"/>
          <p:cNvPicPr>
            <a:picLocks noChangeAspect="1"/>
          </p:cNvPicPr>
          <p:nvPr/>
        </p:nvPicPr>
        <p:blipFill rotWithShape="1">
          <a:blip r:embed="rId14" cstate="print">
            <a:extLst>
              <a:ext uri="{28A0092B-C50C-407E-A947-70E740481C1C}">
                <a14:useLocalDpi xmlns:a14="http://schemas.microsoft.com/office/drawing/2010/main" val="0"/>
              </a:ext>
            </a:extLst>
          </a:blip>
          <a:srcRect r="74521" b="13629"/>
          <a:stretch/>
        </p:blipFill>
        <p:spPr>
          <a:xfrm>
            <a:off x="8887303" y="4759999"/>
            <a:ext cx="399321" cy="401028"/>
          </a:xfrm>
          <a:prstGeom prst="rect">
            <a:avLst/>
          </a:prstGeom>
        </p:spPr>
      </p:pic>
      <p:pic>
        <p:nvPicPr>
          <p:cNvPr id="664" name="Picture 66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120038" y="5541890"/>
            <a:ext cx="999989" cy="333329"/>
          </a:xfrm>
          <a:prstGeom prst="rect">
            <a:avLst/>
          </a:prstGeom>
        </p:spPr>
      </p:pic>
      <p:pic>
        <p:nvPicPr>
          <p:cNvPr id="665" name="Picture 11" descr="\\sfp\Work\White_Whale\_Archive-Tracy\_Archive-Tracy\7-20642_Cloud_Services_Track\Art\Logos\PNGs\AmazonWebservices_Logo_white.png"/>
          <p:cNvPicPr>
            <a:picLocks noChangeAspect="1" noChangeArrowheads="1"/>
          </p:cNvPicPr>
          <p:nvPr/>
        </p:nvPicPr>
        <p:blipFill>
          <a:blip r:embed="rId16" cstate="print">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8235247" y="6012667"/>
            <a:ext cx="1075378" cy="404343"/>
          </a:xfrm>
          <a:prstGeom prst="rect">
            <a:avLst/>
          </a:prstGeom>
          <a:noFill/>
          <a:extLst>
            <a:ext uri="{909E8E84-426E-40DD-AFC4-6F175D3DCCD1}">
              <a14:hiddenFill xmlns:a14="http://schemas.microsoft.com/office/drawing/2010/main">
                <a:solidFill>
                  <a:srgbClr val="FFFFFF"/>
                </a:solidFill>
              </a14:hiddenFill>
            </a:ext>
          </a:extLst>
        </p:spPr>
      </p:pic>
      <p:pic>
        <p:nvPicPr>
          <p:cNvPr id="670" name="Picture 669"/>
          <p:cNvPicPr>
            <a:picLocks noChangeAspect="1"/>
          </p:cNvPicPr>
          <p:nvPr/>
        </p:nvPicPr>
        <p:blipFill rotWithShape="1">
          <a:blip r:embed="rId18">
            <a:extLst>
              <a:ext uri="{28A0092B-C50C-407E-A947-70E740481C1C}">
                <a14:useLocalDpi xmlns:a14="http://schemas.microsoft.com/office/drawing/2010/main" val="0"/>
              </a:ext>
            </a:extLst>
          </a:blip>
          <a:srcRect l="4902" t="6073" r="7126" b="19348"/>
          <a:stretch/>
        </p:blipFill>
        <p:spPr>
          <a:xfrm>
            <a:off x="11086501" y="4035286"/>
            <a:ext cx="475380" cy="446972"/>
          </a:xfrm>
          <a:prstGeom prst="rect">
            <a:avLst/>
          </a:prstGeom>
        </p:spPr>
      </p:pic>
      <p:pic>
        <p:nvPicPr>
          <p:cNvPr id="671" name="Picture 670"/>
          <p:cNvPicPr>
            <a:picLocks noChangeAspect="1"/>
          </p:cNvPicPr>
          <p:nvPr/>
        </p:nvPicPr>
        <p:blipFill rotWithShape="1">
          <a:blip r:embed="rId19" cstate="print">
            <a:extLst>
              <a:ext uri="{28A0092B-C50C-407E-A947-70E740481C1C}">
                <a14:useLocalDpi xmlns:a14="http://schemas.microsoft.com/office/drawing/2010/main" val="0"/>
              </a:ext>
            </a:extLst>
          </a:blip>
          <a:srcRect l="13445" t="17569" r="13162" b="17640"/>
          <a:stretch/>
        </p:blipFill>
        <p:spPr>
          <a:xfrm>
            <a:off x="10374384" y="4027736"/>
            <a:ext cx="491294" cy="433715"/>
          </a:xfrm>
          <a:prstGeom prst="rect">
            <a:avLst/>
          </a:prstGeom>
        </p:spPr>
      </p:pic>
      <p:pic>
        <p:nvPicPr>
          <p:cNvPr id="672"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9086964" y="4007079"/>
            <a:ext cx="406059" cy="475030"/>
          </a:xfrm>
          <a:prstGeom prst="rect">
            <a:avLst/>
          </a:prstGeom>
          <a:noFill/>
          <a:ln>
            <a:noFill/>
          </a:ln>
          <a:effectLst/>
          <a:extLst/>
        </p:spPr>
      </p:pic>
      <p:grpSp>
        <p:nvGrpSpPr>
          <p:cNvPr id="673" name="Group 672"/>
          <p:cNvGrpSpPr/>
          <p:nvPr/>
        </p:nvGrpSpPr>
        <p:grpSpPr>
          <a:xfrm>
            <a:off x="9719240" y="4018084"/>
            <a:ext cx="420817" cy="475000"/>
            <a:chOff x="8757833" y="2461626"/>
            <a:chExt cx="522153" cy="589383"/>
          </a:xfrm>
        </p:grpSpPr>
        <p:sp>
          <p:nvSpPr>
            <p:cNvPr id="674" name="Freeform 24"/>
            <p:cNvSpPr>
              <a:spLocks/>
            </p:cNvSpPr>
            <p:nvPr/>
          </p:nvSpPr>
          <p:spPr bwMode="auto">
            <a:xfrm>
              <a:off x="8757833" y="2599074"/>
              <a:ext cx="522153" cy="45193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r>
                <a:rPr lang="en-US" sz="1764" dirty="0">
                  <a:solidFill>
                    <a:srgbClr val="FFFFFF"/>
                  </a:solidFill>
                </a:rPr>
                <a:t>z</a:t>
              </a:r>
            </a:p>
          </p:txBody>
        </p:sp>
        <p:sp>
          <p:nvSpPr>
            <p:cNvPr id="675" name="Freeform 25"/>
            <p:cNvSpPr>
              <a:spLocks/>
            </p:cNvSpPr>
            <p:nvPr/>
          </p:nvSpPr>
          <p:spPr bwMode="auto">
            <a:xfrm>
              <a:off x="9018907" y="2461626"/>
              <a:ext cx="130725" cy="142676"/>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grpSp>
        <p:nvGrpSpPr>
          <p:cNvPr id="676" name="Group 25"/>
          <p:cNvGrpSpPr>
            <a:grpSpLocks noChangeAspect="1"/>
          </p:cNvGrpSpPr>
          <p:nvPr/>
        </p:nvGrpSpPr>
        <p:grpSpPr bwMode="auto">
          <a:xfrm>
            <a:off x="8209762" y="5635034"/>
            <a:ext cx="1547978" cy="187591"/>
            <a:chOff x="-1699" y="18351"/>
            <a:chExt cx="11074" cy="1342"/>
          </a:xfrm>
        </p:grpSpPr>
        <p:sp>
          <p:nvSpPr>
            <p:cNvPr id="677" name="Freeform 26"/>
            <p:cNvSpPr>
              <a:spLocks/>
            </p:cNvSpPr>
            <p:nvPr/>
          </p:nvSpPr>
          <p:spPr bwMode="auto">
            <a:xfrm>
              <a:off x="-1699" y="18441"/>
              <a:ext cx="1250" cy="1231"/>
            </a:xfrm>
            <a:custGeom>
              <a:avLst/>
              <a:gdLst>
                <a:gd name="T0" fmla="*/ 1250 w 1250"/>
                <a:gd name="T1" fmla="*/ 1231 h 1231"/>
                <a:gd name="T2" fmla="*/ 1109 w 1250"/>
                <a:gd name="T3" fmla="*/ 1231 h 1231"/>
                <a:gd name="T4" fmla="*/ 1109 w 1250"/>
                <a:gd name="T5" fmla="*/ 228 h 1231"/>
                <a:gd name="T6" fmla="*/ 1104 w 1250"/>
                <a:gd name="T7" fmla="*/ 228 h 1231"/>
                <a:gd name="T8" fmla="*/ 662 w 1250"/>
                <a:gd name="T9" fmla="*/ 1231 h 1231"/>
                <a:gd name="T10" fmla="*/ 591 w 1250"/>
                <a:gd name="T11" fmla="*/ 1231 h 1231"/>
                <a:gd name="T12" fmla="*/ 142 w 1250"/>
                <a:gd name="T13" fmla="*/ 223 h 1231"/>
                <a:gd name="T14" fmla="*/ 139 w 1250"/>
                <a:gd name="T15" fmla="*/ 223 h 1231"/>
                <a:gd name="T16" fmla="*/ 139 w 1250"/>
                <a:gd name="T17" fmla="*/ 1231 h 1231"/>
                <a:gd name="T18" fmla="*/ 0 w 1250"/>
                <a:gd name="T19" fmla="*/ 1231 h 1231"/>
                <a:gd name="T20" fmla="*/ 0 w 1250"/>
                <a:gd name="T21" fmla="*/ 0 h 1231"/>
                <a:gd name="T22" fmla="*/ 191 w 1250"/>
                <a:gd name="T23" fmla="*/ 0 h 1231"/>
                <a:gd name="T24" fmla="*/ 622 w 1250"/>
                <a:gd name="T25" fmla="*/ 986 h 1231"/>
                <a:gd name="T26" fmla="*/ 629 w 1250"/>
                <a:gd name="T27" fmla="*/ 986 h 1231"/>
                <a:gd name="T28" fmla="*/ 1071 w 1250"/>
                <a:gd name="T29" fmla="*/ 0 h 1231"/>
                <a:gd name="T30" fmla="*/ 1250 w 1250"/>
                <a:gd name="T31" fmla="*/ 0 h 1231"/>
                <a:gd name="T32" fmla="*/ 1250 w 1250"/>
                <a:gd name="T33" fmla="*/ 1231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0" h="1231">
                  <a:moveTo>
                    <a:pt x="1250" y="1231"/>
                  </a:moveTo>
                  <a:lnTo>
                    <a:pt x="1109" y="1231"/>
                  </a:lnTo>
                  <a:lnTo>
                    <a:pt x="1109" y="228"/>
                  </a:lnTo>
                  <a:lnTo>
                    <a:pt x="1104" y="228"/>
                  </a:lnTo>
                  <a:lnTo>
                    <a:pt x="662" y="1231"/>
                  </a:lnTo>
                  <a:lnTo>
                    <a:pt x="591" y="1231"/>
                  </a:lnTo>
                  <a:lnTo>
                    <a:pt x="142" y="223"/>
                  </a:lnTo>
                  <a:lnTo>
                    <a:pt x="139" y="223"/>
                  </a:lnTo>
                  <a:lnTo>
                    <a:pt x="139" y="1231"/>
                  </a:lnTo>
                  <a:lnTo>
                    <a:pt x="0" y="1231"/>
                  </a:lnTo>
                  <a:lnTo>
                    <a:pt x="0" y="0"/>
                  </a:lnTo>
                  <a:lnTo>
                    <a:pt x="191" y="0"/>
                  </a:lnTo>
                  <a:lnTo>
                    <a:pt x="622" y="986"/>
                  </a:lnTo>
                  <a:lnTo>
                    <a:pt x="629" y="986"/>
                  </a:lnTo>
                  <a:lnTo>
                    <a:pt x="1071" y="0"/>
                  </a:lnTo>
                  <a:lnTo>
                    <a:pt x="1250" y="0"/>
                  </a:lnTo>
                  <a:lnTo>
                    <a:pt x="1250" y="12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8" name="Freeform 27"/>
            <p:cNvSpPr>
              <a:spLocks noEditPoints="1"/>
            </p:cNvSpPr>
            <p:nvPr/>
          </p:nvSpPr>
          <p:spPr bwMode="auto">
            <a:xfrm>
              <a:off x="-222" y="18386"/>
              <a:ext cx="185" cy="1286"/>
            </a:xfrm>
            <a:custGeom>
              <a:avLst/>
              <a:gdLst>
                <a:gd name="T0" fmla="*/ 78 w 78"/>
                <a:gd name="T1" fmla="*/ 38 h 541"/>
                <a:gd name="T2" fmla="*/ 67 w 78"/>
                <a:gd name="T3" fmla="*/ 66 h 541"/>
                <a:gd name="T4" fmla="*/ 39 w 78"/>
                <a:gd name="T5" fmla="*/ 77 h 541"/>
                <a:gd name="T6" fmla="*/ 12 w 78"/>
                <a:gd name="T7" fmla="*/ 66 h 541"/>
                <a:gd name="T8" fmla="*/ 0 w 78"/>
                <a:gd name="T9" fmla="*/ 38 h 541"/>
                <a:gd name="T10" fmla="*/ 11 w 78"/>
                <a:gd name="T11" fmla="*/ 11 h 541"/>
                <a:gd name="T12" fmla="*/ 39 w 78"/>
                <a:gd name="T13" fmla="*/ 0 h 541"/>
                <a:gd name="T14" fmla="*/ 67 w 78"/>
                <a:gd name="T15" fmla="*/ 11 h 541"/>
                <a:gd name="T16" fmla="*/ 78 w 78"/>
                <a:gd name="T17" fmla="*/ 38 h 541"/>
                <a:gd name="T18" fmla="*/ 68 w 78"/>
                <a:gd name="T19" fmla="*/ 541 h 541"/>
                <a:gd name="T20" fmla="*/ 9 w 78"/>
                <a:gd name="T21" fmla="*/ 541 h 541"/>
                <a:gd name="T22" fmla="*/ 9 w 78"/>
                <a:gd name="T23" fmla="*/ 171 h 541"/>
                <a:gd name="T24" fmla="*/ 68 w 78"/>
                <a:gd name="T25" fmla="*/ 171 h 541"/>
                <a:gd name="T26" fmla="*/ 68 w 78"/>
                <a:gd name="T27" fmla="*/ 54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 h="541">
                  <a:moveTo>
                    <a:pt x="78" y="38"/>
                  </a:moveTo>
                  <a:cubicBezTo>
                    <a:pt x="78" y="49"/>
                    <a:pt x="74" y="59"/>
                    <a:pt x="67" y="66"/>
                  </a:cubicBezTo>
                  <a:cubicBezTo>
                    <a:pt x="59" y="73"/>
                    <a:pt x="50" y="77"/>
                    <a:pt x="39" y="77"/>
                  </a:cubicBezTo>
                  <a:cubicBezTo>
                    <a:pt x="28" y="77"/>
                    <a:pt x="19" y="73"/>
                    <a:pt x="12" y="66"/>
                  </a:cubicBezTo>
                  <a:cubicBezTo>
                    <a:pt x="4" y="59"/>
                    <a:pt x="0" y="50"/>
                    <a:pt x="0" y="38"/>
                  </a:cubicBezTo>
                  <a:cubicBezTo>
                    <a:pt x="0" y="28"/>
                    <a:pt x="4" y="19"/>
                    <a:pt x="11" y="11"/>
                  </a:cubicBezTo>
                  <a:cubicBezTo>
                    <a:pt x="19" y="4"/>
                    <a:pt x="28" y="0"/>
                    <a:pt x="39" y="0"/>
                  </a:cubicBezTo>
                  <a:cubicBezTo>
                    <a:pt x="50" y="0"/>
                    <a:pt x="59" y="4"/>
                    <a:pt x="67" y="11"/>
                  </a:cubicBezTo>
                  <a:cubicBezTo>
                    <a:pt x="74" y="19"/>
                    <a:pt x="78" y="28"/>
                    <a:pt x="78" y="38"/>
                  </a:cubicBezTo>
                  <a:close/>
                  <a:moveTo>
                    <a:pt x="68" y="541"/>
                  </a:moveTo>
                  <a:cubicBezTo>
                    <a:pt x="9" y="541"/>
                    <a:pt x="9" y="541"/>
                    <a:pt x="9" y="541"/>
                  </a:cubicBezTo>
                  <a:cubicBezTo>
                    <a:pt x="9" y="171"/>
                    <a:pt x="9" y="171"/>
                    <a:pt x="9" y="171"/>
                  </a:cubicBezTo>
                  <a:cubicBezTo>
                    <a:pt x="68" y="171"/>
                    <a:pt x="68" y="171"/>
                    <a:pt x="68" y="171"/>
                  </a:cubicBezTo>
                  <a:lnTo>
                    <a:pt x="68" y="5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9" name="Freeform 28"/>
            <p:cNvSpPr>
              <a:spLocks/>
            </p:cNvSpPr>
            <p:nvPr/>
          </p:nvSpPr>
          <p:spPr bwMode="auto">
            <a:xfrm>
              <a:off x="100" y="18771"/>
              <a:ext cx="659" cy="922"/>
            </a:xfrm>
            <a:custGeom>
              <a:avLst/>
              <a:gdLst>
                <a:gd name="T0" fmla="*/ 278 w 279"/>
                <a:gd name="T1" fmla="*/ 362 h 388"/>
                <a:gd name="T2" fmla="*/ 176 w 279"/>
                <a:gd name="T3" fmla="*/ 388 h 388"/>
                <a:gd name="T4" fmla="*/ 85 w 279"/>
                <a:gd name="T5" fmla="*/ 365 h 388"/>
                <a:gd name="T6" fmla="*/ 23 w 279"/>
                <a:gd name="T7" fmla="*/ 299 h 388"/>
                <a:gd name="T8" fmla="*/ 0 w 279"/>
                <a:gd name="T9" fmla="*/ 203 h 388"/>
                <a:gd name="T10" fmla="*/ 53 w 279"/>
                <a:gd name="T11" fmla="*/ 56 h 388"/>
                <a:gd name="T12" fmla="*/ 193 w 279"/>
                <a:gd name="T13" fmla="*/ 0 h 388"/>
                <a:gd name="T14" fmla="*/ 279 w 279"/>
                <a:gd name="T15" fmla="*/ 19 h 388"/>
                <a:gd name="T16" fmla="*/ 279 w 279"/>
                <a:gd name="T17" fmla="*/ 80 h 388"/>
                <a:gd name="T18" fmla="*/ 191 w 279"/>
                <a:gd name="T19" fmla="*/ 51 h 388"/>
                <a:gd name="T20" fmla="*/ 97 w 279"/>
                <a:gd name="T21" fmla="*/ 92 h 388"/>
                <a:gd name="T22" fmla="*/ 61 w 279"/>
                <a:gd name="T23" fmla="*/ 198 h 388"/>
                <a:gd name="T24" fmla="*/ 95 w 279"/>
                <a:gd name="T25" fmla="*/ 300 h 388"/>
                <a:gd name="T26" fmla="*/ 187 w 279"/>
                <a:gd name="T27" fmla="*/ 338 h 388"/>
                <a:gd name="T28" fmla="*/ 278 w 279"/>
                <a:gd name="T29" fmla="*/ 306 h 388"/>
                <a:gd name="T30" fmla="*/ 278 w 279"/>
                <a:gd name="T31" fmla="*/ 36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9" h="388">
                  <a:moveTo>
                    <a:pt x="278" y="362"/>
                  </a:moveTo>
                  <a:cubicBezTo>
                    <a:pt x="249" y="380"/>
                    <a:pt x="215" y="388"/>
                    <a:pt x="176" y="388"/>
                  </a:cubicBezTo>
                  <a:cubicBezTo>
                    <a:pt x="143" y="388"/>
                    <a:pt x="112" y="381"/>
                    <a:pt x="85" y="365"/>
                  </a:cubicBezTo>
                  <a:cubicBezTo>
                    <a:pt x="59" y="349"/>
                    <a:pt x="38" y="327"/>
                    <a:pt x="23" y="299"/>
                  </a:cubicBezTo>
                  <a:cubicBezTo>
                    <a:pt x="8" y="271"/>
                    <a:pt x="0" y="239"/>
                    <a:pt x="0" y="203"/>
                  </a:cubicBezTo>
                  <a:cubicBezTo>
                    <a:pt x="0" y="142"/>
                    <a:pt x="18" y="93"/>
                    <a:pt x="53" y="56"/>
                  </a:cubicBezTo>
                  <a:cubicBezTo>
                    <a:pt x="88" y="19"/>
                    <a:pt x="135" y="0"/>
                    <a:pt x="193" y="0"/>
                  </a:cubicBezTo>
                  <a:cubicBezTo>
                    <a:pt x="225" y="0"/>
                    <a:pt x="254" y="6"/>
                    <a:pt x="279" y="19"/>
                  </a:cubicBezTo>
                  <a:cubicBezTo>
                    <a:pt x="279" y="80"/>
                    <a:pt x="279" y="80"/>
                    <a:pt x="279" y="80"/>
                  </a:cubicBezTo>
                  <a:cubicBezTo>
                    <a:pt x="251" y="60"/>
                    <a:pt x="222" y="51"/>
                    <a:pt x="191" y="51"/>
                  </a:cubicBezTo>
                  <a:cubicBezTo>
                    <a:pt x="152" y="51"/>
                    <a:pt x="121" y="64"/>
                    <a:pt x="97" y="92"/>
                  </a:cubicBezTo>
                  <a:cubicBezTo>
                    <a:pt x="73" y="119"/>
                    <a:pt x="61" y="154"/>
                    <a:pt x="61" y="198"/>
                  </a:cubicBezTo>
                  <a:cubicBezTo>
                    <a:pt x="61" y="241"/>
                    <a:pt x="72" y="275"/>
                    <a:pt x="95" y="300"/>
                  </a:cubicBezTo>
                  <a:cubicBezTo>
                    <a:pt x="118" y="325"/>
                    <a:pt x="149" y="338"/>
                    <a:pt x="187" y="338"/>
                  </a:cubicBezTo>
                  <a:cubicBezTo>
                    <a:pt x="219" y="338"/>
                    <a:pt x="250" y="327"/>
                    <a:pt x="278" y="306"/>
                  </a:cubicBezTo>
                  <a:lnTo>
                    <a:pt x="278" y="3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0" name="Freeform 29"/>
            <p:cNvSpPr>
              <a:spLocks/>
            </p:cNvSpPr>
            <p:nvPr/>
          </p:nvSpPr>
          <p:spPr bwMode="auto">
            <a:xfrm>
              <a:off x="913" y="18776"/>
              <a:ext cx="456" cy="896"/>
            </a:xfrm>
            <a:custGeom>
              <a:avLst/>
              <a:gdLst>
                <a:gd name="T0" fmla="*/ 193 w 193"/>
                <a:gd name="T1" fmla="*/ 67 h 377"/>
                <a:gd name="T2" fmla="*/ 148 w 193"/>
                <a:gd name="T3" fmla="*/ 55 h 377"/>
                <a:gd name="T4" fmla="*/ 84 w 193"/>
                <a:gd name="T5" fmla="*/ 92 h 377"/>
                <a:gd name="T6" fmla="*/ 59 w 193"/>
                <a:gd name="T7" fmla="*/ 189 h 377"/>
                <a:gd name="T8" fmla="*/ 59 w 193"/>
                <a:gd name="T9" fmla="*/ 377 h 377"/>
                <a:gd name="T10" fmla="*/ 0 w 193"/>
                <a:gd name="T11" fmla="*/ 377 h 377"/>
                <a:gd name="T12" fmla="*/ 0 w 193"/>
                <a:gd name="T13" fmla="*/ 7 h 377"/>
                <a:gd name="T14" fmla="*/ 59 w 193"/>
                <a:gd name="T15" fmla="*/ 7 h 377"/>
                <a:gd name="T16" fmla="*/ 59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0" y="67"/>
                    <a:pt x="84" y="92"/>
                  </a:cubicBezTo>
                  <a:cubicBezTo>
                    <a:pt x="68" y="117"/>
                    <a:pt x="59" y="149"/>
                    <a:pt x="59" y="189"/>
                  </a:cubicBezTo>
                  <a:cubicBezTo>
                    <a:pt x="59" y="377"/>
                    <a:pt x="59" y="377"/>
                    <a:pt x="59" y="377"/>
                  </a:cubicBezTo>
                  <a:cubicBezTo>
                    <a:pt x="0" y="377"/>
                    <a:pt x="0" y="377"/>
                    <a:pt x="0" y="377"/>
                  </a:cubicBezTo>
                  <a:cubicBezTo>
                    <a:pt x="0" y="7"/>
                    <a:pt x="0" y="7"/>
                    <a:pt x="0" y="7"/>
                  </a:cubicBezTo>
                  <a:cubicBezTo>
                    <a:pt x="59" y="7"/>
                    <a:pt x="59" y="7"/>
                    <a:pt x="59" y="7"/>
                  </a:cubicBezTo>
                  <a:cubicBezTo>
                    <a:pt x="59" y="83"/>
                    <a:pt x="59" y="83"/>
                    <a:pt x="59"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1" name="Freeform 30"/>
            <p:cNvSpPr>
              <a:spLocks noEditPoints="1"/>
            </p:cNvSpPr>
            <p:nvPr/>
          </p:nvSpPr>
          <p:spPr bwMode="auto">
            <a:xfrm>
              <a:off x="1376" y="18771"/>
              <a:ext cx="863" cy="922"/>
            </a:xfrm>
            <a:custGeom>
              <a:avLst/>
              <a:gdLst>
                <a:gd name="T0" fmla="*/ 365 w 365"/>
                <a:gd name="T1" fmla="*/ 193 h 388"/>
                <a:gd name="T2" fmla="*/ 315 w 365"/>
                <a:gd name="T3" fmla="*/ 335 h 388"/>
                <a:gd name="T4" fmla="*/ 181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1"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2" name="Freeform 31"/>
            <p:cNvSpPr>
              <a:spLocks/>
            </p:cNvSpPr>
            <p:nvPr/>
          </p:nvSpPr>
          <p:spPr bwMode="auto">
            <a:xfrm>
              <a:off x="2341" y="18771"/>
              <a:ext cx="536" cy="922"/>
            </a:xfrm>
            <a:custGeom>
              <a:avLst/>
              <a:gdLst>
                <a:gd name="T0" fmla="*/ 227 w 227"/>
                <a:gd name="T1" fmla="*/ 280 h 388"/>
                <a:gd name="T2" fmla="*/ 190 w 227"/>
                <a:gd name="T3" fmla="*/ 358 h 388"/>
                <a:gd name="T4" fmla="*/ 92 w 227"/>
                <a:gd name="T5" fmla="*/ 388 h 388"/>
                <a:gd name="T6" fmla="*/ 0 w 227"/>
                <a:gd name="T7" fmla="*/ 366 h 388"/>
                <a:gd name="T8" fmla="*/ 0 w 227"/>
                <a:gd name="T9" fmla="*/ 302 h 388"/>
                <a:gd name="T10" fmla="*/ 96 w 227"/>
                <a:gd name="T11" fmla="*/ 338 h 388"/>
                <a:gd name="T12" fmla="*/ 167 w 227"/>
                <a:gd name="T13" fmla="*/ 286 h 388"/>
                <a:gd name="T14" fmla="*/ 153 w 227"/>
                <a:gd name="T15" fmla="*/ 252 h 388"/>
                <a:gd name="T16" fmla="*/ 90 w 227"/>
                <a:gd name="T17" fmla="*/ 216 h 388"/>
                <a:gd name="T18" fmla="*/ 21 w 227"/>
                <a:gd name="T19" fmla="*/ 171 h 388"/>
                <a:gd name="T20" fmla="*/ 1 w 227"/>
                <a:gd name="T21" fmla="*/ 107 h 388"/>
                <a:gd name="T22" fmla="*/ 38 w 227"/>
                <a:gd name="T23" fmla="*/ 31 h 388"/>
                <a:gd name="T24" fmla="*/ 131 w 227"/>
                <a:gd name="T25" fmla="*/ 0 h 388"/>
                <a:gd name="T26" fmla="*/ 210 w 227"/>
                <a:gd name="T27" fmla="*/ 17 h 388"/>
                <a:gd name="T28" fmla="*/ 210 w 227"/>
                <a:gd name="T29" fmla="*/ 77 h 388"/>
                <a:gd name="T30" fmla="*/ 126 w 227"/>
                <a:gd name="T31" fmla="*/ 51 h 388"/>
                <a:gd name="T32" fmla="*/ 79 w 227"/>
                <a:gd name="T33" fmla="*/ 65 h 388"/>
                <a:gd name="T34" fmla="*/ 61 w 227"/>
                <a:gd name="T35" fmla="*/ 102 h 388"/>
                <a:gd name="T36" fmla="*/ 75 w 227"/>
                <a:gd name="T37" fmla="*/ 140 h 388"/>
                <a:gd name="T38" fmla="*/ 132 w 227"/>
                <a:gd name="T39" fmla="*/ 171 h 388"/>
                <a:gd name="T40" fmla="*/ 206 w 227"/>
                <a:gd name="T41" fmla="*/ 218 h 388"/>
                <a:gd name="T42" fmla="*/ 227 w 227"/>
                <a:gd name="T43" fmla="*/ 28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8">
                  <a:moveTo>
                    <a:pt x="227" y="280"/>
                  </a:moveTo>
                  <a:cubicBezTo>
                    <a:pt x="227" y="312"/>
                    <a:pt x="215" y="338"/>
                    <a:pt x="190" y="358"/>
                  </a:cubicBezTo>
                  <a:cubicBezTo>
                    <a:pt x="166" y="378"/>
                    <a:pt x="133" y="388"/>
                    <a:pt x="92" y="388"/>
                  </a:cubicBezTo>
                  <a:cubicBezTo>
                    <a:pt x="57" y="388"/>
                    <a:pt x="26" y="381"/>
                    <a:pt x="0" y="366"/>
                  </a:cubicBezTo>
                  <a:cubicBezTo>
                    <a:pt x="0" y="302"/>
                    <a:pt x="0" y="302"/>
                    <a:pt x="0" y="302"/>
                  </a:cubicBezTo>
                  <a:cubicBezTo>
                    <a:pt x="29" y="326"/>
                    <a:pt x="61" y="338"/>
                    <a:pt x="96" y="338"/>
                  </a:cubicBezTo>
                  <a:cubicBezTo>
                    <a:pt x="143" y="338"/>
                    <a:pt x="167" y="320"/>
                    <a:pt x="167" y="286"/>
                  </a:cubicBezTo>
                  <a:cubicBezTo>
                    <a:pt x="167" y="272"/>
                    <a:pt x="162" y="261"/>
                    <a:pt x="153" y="252"/>
                  </a:cubicBezTo>
                  <a:cubicBezTo>
                    <a:pt x="144" y="243"/>
                    <a:pt x="123" y="231"/>
                    <a:pt x="90" y="216"/>
                  </a:cubicBezTo>
                  <a:cubicBezTo>
                    <a:pt x="58" y="202"/>
                    <a:pt x="34" y="187"/>
                    <a:pt x="21" y="171"/>
                  </a:cubicBezTo>
                  <a:cubicBezTo>
                    <a:pt x="7" y="155"/>
                    <a:pt x="1" y="134"/>
                    <a:pt x="1" y="107"/>
                  </a:cubicBezTo>
                  <a:cubicBezTo>
                    <a:pt x="1" y="77"/>
                    <a:pt x="13" y="51"/>
                    <a:pt x="38" y="31"/>
                  </a:cubicBezTo>
                  <a:cubicBezTo>
                    <a:pt x="62" y="10"/>
                    <a:pt x="93" y="0"/>
                    <a:pt x="131" y="0"/>
                  </a:cubicBezTo>
                  <a:cubicBezTo>
                    <a:pt x="160" y="0"/>
                    <a:pt x="187" y="6"/>
                    <a:pt x="210" y="17"/>
                  </a:cubicBezTo>
                  <a:cubicBezTo>
                    <a:pt x="210" y="77"/>
                    <a:pt x="210" y="77"/>
                    <a:pt x="210" y="77"/>
                  </a:cubicBezTo>
                  <a:cubicBezTo>
                    <a:pt x="186" y="59"/>
                    <a:pt x="158" y="51"/>
                    <a:pt x="126" y="51"/>
                  </a:cubicBezTo>
                  <a:cubicBezTo>
                    <a:pt x="107" y="51"/>
                    <a:pt x="91" y="55"/>
                    <a:pt x="79" y="65"/>
                  </a:cubicBezTo>
                  <a:cubicBezTo>
                    <a:pt x="67" y="75"/>
                    <a:pt x="61" y="87"/>
                    <a:pt x="61" y="102"/>
                  </a:cubicBezTo>
                  <a:cubicBezTo>
                    <a:pt x="61" y="119"/>
                    <a:pt x="66" y="131"/>
                    <a:pt x="75" y="140"/>
                  </a:cubicBezTo>
                  <a:cubicBezTo>
                    <a:pt x="84" y="149"/>
                    <a:pt x="103" y="159"/>
                    <a:pt x="132" y="171"/>
                  </a:cubicBezTo>
                  <a:cubicBezTo>
                    <a:pt x="167" y="186"/>
                    <a:pt x="192" y="202"/>
                    <a:pt x="206" y="218"/>
                  </a:cubicBezTo>
                  <a:cubicBezTo>
                    <a:pt x="220" y="235"/>
                    <a:pt x="227" y="255"/>
                    <a:pt x="227" y="2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3" name="Freeform 32"/>
            <p:cNvSpPr>
              <a:spLocks noEditPoints="1"/>
            </p:cNvSpPr>
            <p:nvPr/>
          </p:nvSpPr>
          <p:spPr bwMode="auto">
            <a:xfrm>
              <a:off x="2960" y="18771"/>
              <a:ext cx="863" cy="922"/>
            </a:xfrm>
            <a:custGeom>
              <a:avLst/>
              <a:gdLst>
                <a:gd name="T0" fmla="*/ 365 w 365"/>
                <a:gd name="T1" fmla="*/ 193 h 388"/>
                <a:gd name="T2" fmla="*/ 315 w 365"/>
                <a:gd name="T3" fmla="*/ 335 h 388"/>
                <a:gd name="T4" fmla="*/ 180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0"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4" name="Freeform 33"/>
            <p:cNvSpPr>
              <a:spLocks/>
            </p:cNvSpPr>
            <p:nvPr/>
          </p:nvSpPr>
          <p:spPr bwMode="auto">
            <a:xfrm>
              <a:off x="3856" y="18351"/>
              <a:ext cx="529" cy="1321"/>
            </a:xfrm>
            <a:custGeom>
              <a:avLst/>
              <a:gdLst>
                <a:gd name="T0" fmla="*/ 224 w 224"/>
                <a:gd name="T1" fmla="*/ 60 h 556"/>
                <a:gd name="T2" fmla="*/ 184 w 224"/>
                <a:gd name="T3" fmla="*/ 50 h 556"/>
                <a:gd name="T4" fmla="*/ 122 w 224"/>
                <a:gd name="T5" fmla="*/ 129 h 556"/>
                <a:gd name="T6" fmla="*/ 122 w 224"/>
                <a:gd name="T7" fmla="*/ 186 h 556"/>
                <a:gd name="T8" fmla="*/ 209 w 224"/>
                <a:gd name="T9" fmla="*/ 186 h 556"/>
                <a:gd name="T10" fmla="*/ 209 w 224"/>
                <a:gd name="T11" fmla="*/ 236 h 556"/>
                <a:gd name="T12" fmla="*/ 122 w 224"/>
                <a:gd name="T13" fmla="*/ 236 h 556"/>
                <a:gd name="T14" fmla="*/ 122 w 224"/>
                <a:gd name="T15" fmla="*/ 556 h 556"/>
                <a:gd name="T16" fmla="*/ 63 w 224"/>
                <a:gd name="T17" fmla="*/ 556 h 556"/>
                <a:gd name="T18" fmla="*/ 63 w 224"/>
                <a:gd name="T19" fmla="*/ 236 h 556"/>
                <a:gd name="T20" fmla="*/ 0 w 224"/>
                <a:gd name="T21" fmla="*/ 236 h 556"/>
                <a:gd name="T22" fmla="*/ 0 w 224"/>
                <a:gd name="T23" fmla="*/ 186 h 556"/>
                <a:gd name="T24" fmla="*/ 63 w 224"/>
                <a:gd name="T25" fmla="*/ 186 h 556"/>
                <a:gd name="T26" fmla="*/ 63 w 224"/>
                <a:gd name="T27" fmla="*/ 126 h 556"/>
                <a:gd name="T28" fmla="*/ 96 w 224"/>
                <a:gd name="T29" fmla="*/ 35 h 556"/>
                <a:gd name="T30" fmla="*/ 181 w 224"/>
                <a:gd name="T31" fmla="*/ 0 h 556"/>
                <a:gd name="T32" fmla="*/ 224 w 224"/>
                <a:gd name="T33" fmla="*/ 7 h 556"/>
                <a:gd name="T34" fmla="*/ 224 w 224"/>
                <a:gd name="T35" fmla="*/ 6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556">
                  <a:moveTo>
                    <a:pt x="224" y="60"/>
                  </a:moveTo>
                  <a:cubicBezTo>
                    <a:pt x="212" y="54"/>
                    <a:pt x="199" y="50"/>
                    <a:pt x="184" y="50"/>
                  </a:cubicBezTo>
                  <a:cubicBezTo>
                    <a:pt x="143" y="50"/>
                    <a:pt x="122" y="77"/>
                    <a:pt x="122" y="129"/>
                  </a:cubicBezTo>
                  <a:cubicBezTo>
                    <a:pt x="122" y="186"/>
                    <a:pt x="122" y="186"/>
                    <a:pt x="122" y="186"/>
                  </a:cubicBezTo>
                  <a:cubicBezTo>
                    <a:pt x="209" y="186"/>
                    <a:pt x="209" y="186"/>
                    <a:pt x="209" y="186"/>
                  </a:cubicBezTo>
                  <a:cubicBezTo>
                    <a:pt x="209" y="236"/>
                    <a:pt x="209" y="236"/>
                    <a:pt x="209" y="236"/>
                  </a:cubicBezTo>
                  <a:cubicBezTo>
                    <a:pt x="122" y="236"/>
                    <a:pt x="122" y="236"/>
                    <a:pt x="122" y="236"/>
                  </a:cubicBezTo>
                  <a:cubicBezTo>
                    <a:pt x="122" y="556"/>
                    <a:pt x="122" y="556"/>
                    <a:pt x="122" y="556"/>
                  </a:cubicBezTo>
                  <a:cubicBezTo>
                    <a:pt x="63" y="556"/>
                    <a:pt x="63" y="556"/>
                    <a:pt x="63" y="556"/>
                  </a:cubicBezTo>
                  <a:cubicBezTo>
                    <a:pt x="63" y="236"/>
                    <a:pt x="63" y="236"/>
                    <a:pt x="63" y="236"/>
                  </a:cubicBezTo>
                  <a:cubicBezTo>
                    <a:pt x="0" y="236"/>
                    <a:pt x="0" y="236"/>
                    <a:pt x="0" y="236"/>
                  </a:cubicBezTo>
                  <a:cubicBezTo>
                    <a:pt x="0" y="186"/>
                    <a:pt x="0" y="186"/>
                    <a:pt x="0" y="186"/>
                  </a:cubicBezTo>
                  <a:cubicBezTo>
                    <a:pt x="63" y="186"/>
                    <a:pt x="63" y="186"/>
                    <a:pt x="63" y="186"/>
                  </a:cubicBezTo>
                  <a:cubicBezTo>
                    <a:pt x="63" y="126"/>
                    <a:pt x="63" y="126"/>
                    <a:pt x="63" y="126"/>
                  </a:cubicBezTo>
                  <a:cubicBezTo>
                    <a:pt x="63" y="88"/>
                    <a:pt x="74" y="58"/>
                    <a:pt x="96" y="35"/>
                  </a:cubicBezTo>
                  <a:cubicBezTo>
                    <a:pt x="118" y="12"/>
                    <a:pt x="146" y="0"/>
                    <a:pt x="181" y="0"/>
                  </a:cubicBezTo>
                  <a:cubicBezTo>
                    <a:pt x="199" y="0"/>
                    <a:pt x="213" y="2"/>
                    <a:pt x="224" y="7"/>
                  </a:cubicBezTo>
                  <a:lnTo>
                    <a:pt x="224"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5" name="Freeform 34"/>
            <p:cNvSpPr>
              <a:spLocks/>
            </p:cNvSpPr>
            <p:nvPr/>
          </p:nvSpPr>
          <p:spPr bwMode="auto">
            <a:xfrm>
              <a:off x="4338" y="18531"/>
              <a:ext cx="513" cy="1162"/>
            </a:xfrm>
            <a:custGeom>
              <a:avLst/>
              <a:gdLst>
                <a:gd name="T0" fmla="*/ 217 w 217"/>
                <a:gd name="T1" fmla="*/ 477 h 489"/>
                <a:gd name="T2" fmla="*/ 161 w 217"/>
                <a:gd name="T3" fmla="*/ 489 h 489"/>
                <a:gd name="T4" fmla="*/ 64 w 217"/>
                <a:gd name="T5" fmla="*/ 379 h 489"/>
                <a:gd name="T6" fmla="*/ 64 w 217"/>
                <a:gd name="T7" fmla="*/ 160 h 489"/>
                <a:gd name="T8" fmla="*/ 0 w 217"/>
                <a:gd name="T9" fmla="*/ 160 h 489"/>
                <a:gd name="T10" fmla="*/ 0 w 217"/>
                <a:gd name="T11" fmla="*/ 110 h 489"/>
                <a:gd name="T12" fmla="*/ 64 w 217"/>
                <a:gd name="T13" fmla="*/ 110 h 489"/>
                <a:gd name="T14" fmla="*/ 64 w 217"/>
                <a:gd name="T15" fmla="*/ 20 h 489"/>
                <a:gd name="T16" fmla="*/ 123 w 217"/>
                <a:gd name="T17" fmla="*/ 0 h 489"/>
                <a:gd name="T18" fmla="*/ 123 w 217"/>
                <a:gd name="T19" fmla="*/ 110 h 489"/>
                <a:gd name="T20" fmla="*/ 217 w 217"/>
                <a:gd name="T21" fmla="*/ 110 h 489"/>
                <a:gd name="T22" fmla="*/ 217 w 217"/>
                <a:gd name="T23" fmla="*/ 160 h 489"/>
                <a:gd name="T24" fmla="*/ 123 w 217"/>
                <a:gd name="T25" fmla="*/ 160 h 489"/>
                <a:gd name="T26" fmla="*/ 123 w 217"/>
                <a:gd name="T27" fmla="*/ 369 h 489"/>
                <a:gd name="T28" fmla="*/ 136 w 217"/>
                <a:gd name="T29" fmla="*/ 422 h 489"/>
                <a:gd name="T30" fmla="*/ 178 w 217"/>
                <a:gd name="T31" fmla="*/ 438 h 489"/>
                <a:gd name="T32" fmla="*/ 217 w 217"/>
                <a:gd name="T33" fmla="*/ 426 h 489"/>
                <a:gd name="T34" fmla="*/ 217 w 217"/>
                <a:gd name="T35" fmla="*/ 47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489">
                  <a:moveTo>
                    <a:pt x="217" y="477"/>
                  </a:moveTo>
                  <a:cubicBezTo>
                    <a:pt x="203" y="485"/>
                    <a:pt x="184" y="489"/>
                    <a:pt x="161" y="489"/>
                  </a:cubicBezTo>
                  <a:cubicBezTo>
                    <a:pt x="96" y="489"/>
                    <a:pt x="64" y="452"/>
                    <a:pt x="64" y="379"/>
                  </a:cubicBezTo>
                  <a:cubicBezTo>
                    <a:pt x="64" y="160"/>
                    <a:pt x="64" y="160"/>
                    <a:pt x="64" y="160"/>
                  </a:cubicBezTo>
                  <a:cubicBezTo>
                    <a:pt x="0" y="160"/>
                    <a:pt x="0" y="160"/>
                    <a:pt x="0" y="160"/>
                  </a:cubicBezTo>
                  <a:cubicBezTo>
                    <a:pt x="0" y="110"/>
                    <a:pt x="0" y="110"/>
                    <a:pt x="0" y="110"/>
                  </a:cubicBezTo>
                  <a:cubicBezTo>
                    <a:pt x="64" y="110"/>
                    <a:pt x="64" y="110"/>
                    <a:pt x="64" y="110"/>
                  </a:cubicBezTo>
                  <a:cubicBezTo>
                    <a:pt x="64" y="20"/>
                    <a:pt x="64" y="20"/>
                    <a:pt x="64" y="20"/>
                  </a:cubicBezTo>
                  <a:cubicBezTo>
                    <a:pt x="123" y="0"/>
                    <a:pt x="123" y="0"/>
                    <a:pt x="123" y="0"/>
                  </a:cubicBezTo>
                  <a:cubicBezTo>
                    <a:pt x="123" y="110"/>
                    <a:pt x="123" y="110"/>
                    <a:pt x="123" y="110"/>
                  </a:cubicBezTo>
                  <a:cubicBezTo>
                    <a:pt x="217" y="110"/>
                    <a:pt x="217" y="110"/>
                    <a:pt x="217" y="110"/>
                  </a:cubicBezTo>
                  <a:cubicBezTo>
                    <a:pt x="217" y="160"/>
                    <a:pt x="217" y="160"/>
                    <a:pt x="217" y="160"/>
                  </a:cubicBezTo>
                  <a:cubicBezTo>
                    <a:pt x="123" y="160"/>
                    <a:pt x="123" y="160"/>
                    <a:pt x="123" y="160"/>
                  </a:cubicBezTo>
                  <a:cubicBezTo>
                    <a:pt x="123" y="369"/>
                    <a:pt x="123" y="369"/>
                    <a:pt x="123" y="369"/>
                  </a:cubicBezTo>
                  <a:cubicBezTo>
                    <a:pt x="123" y="394"/>
                    <a:pt x="128" y="412"/>
                    <a:pt x="136" y="422"/>
                  </a:cubicBezTo>
                  <a:cubicBezTo>
                    <a:pt x="145" y="433"/>
                    <a:pt x="159" y="438"/>
                    <a:pt x="178" y="438"/>
                  </a:cubicBezTo>
                  <a:cubicBezTo>
                    <a:pt x="193" y="438"/>
                    <a:pt x="206" y="434"/>
                    <a:pt x="217" y="426"/>
                  </a:cubicBezTo>
                  <a:lnTo>
                    <a:pt x="217" y="4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6" name="Freeform 35"/>
            <p:cNvSpPr>
              <a:spLocks noEditPoints="1"/>
            </p:cNvSpPr>
            <p:nvPr/>
          </p:nvSpPr>
          <p:spPr bwMode="auto">
            <a:xfrm>
              <a:off x="5212" y="18441"/>
              <a:ext cx="1090" cy="1231"/>
            </a:xfrm>
            <a:custGeom>
              <a:avLst/>
              <a:gdLst>
                <a:gd name="T0" fmla="*/ 1090 w 1090"/>
                <a:gd name="T1" fmla="*/ 1231 h 1231"/>
                <a:gd name="T2" fmla="*/ 932 w 1090"/>
                <a:gd name="T3" fmla="*/ 1231 h 1231"/>
                <a:gd name="T4" fmla="*/ 802 w 1090"/>
                <a:gd name="T5" fmla="*/ 886 h 1231"/>
                <a:gd name="T6" fmla="*/ 282 w 1090"/>
                <a:gd name="T7" fmla="*/ 886 h 1231"/>
                <a:gd name="T8" fmla="*/ 159 w 1090"/>
                <a:gd name="T9" fmla="*/ 1231 h 1231"/>
                <a:gd name="T10" fmla="*/ 0 w 1090"/>
                <a:gd name="T11" fmla="*/ 1231 h 1231"/>
                <a:gd name="T12" fmla="*/ 468 w 1090"/>
                <a:gd name="T13" fmla="*/ 0 h 1231"/>
                <a:gd name="T14" fmla="*/ 617 w 1090"/>
                <a:gd name="T15" fmla="*/ 0 h 1231"/>
                <a:gd name="T16" fmla="*/ 1090 w 1090"/>
                <a:gd name="T17" fmla="*/ 1231 h 1231"/>
                <a:gd name="T18" fmla="*/ 754 w 1090"/>
                <a:gd name="T19" fmla="*/ 755 h 1231"/>
                <a:gd name="T20" fmla="*/ 542 w 1090"/>
                <a:gd name="T21" fmla="*/ 180 h 1231"/>
                <a:gd name="T22" fmla="*/ 539 w 1090"/>
                <a:gd name="T23" fmla="*/ 180 h 1231"/>
                <a:gd name="T24" fmla="*/ 329 w 1090"/>
                <a:gd name="T25" fmla="*/ 755 h 1231"/>
                <a:gd name="T26" fmla="*/ 754 w 1090"/>
                <a:gd name="T27" fmla="*/ 755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0" h="1231">
                  <a:moveTo>
                    <a:pt x="1090" y="1231"/>
                  </a:moveTo>
                  <a:lnTo>
                    <a:pt x="932" y="1231"/>
                  </a:lnTo>
                  <a:lnTo>
                    <a:pt x="802" y="886"/>
                  </a:lnTo>
                  <a:lnTo>
                    <a:pt x="282" y="886"/>
                  </a:lnTo>
                  <a:lnTo>
                    <a:pt x="159" y="1231"/>
                  </a:lnTo>
                  <a:lnTo>
                    <a:pt x="0" y="1231"/>
                  </a:lnTo>
                  <a:lnTo>
                    <a:pt x="468" y="0"/>
                  </a:lnTo>
                  <a:lnTo>
                    <a:pt x="617" y="0"/>
                  </a:lnTo>
                  <a:lnTo>
                    <a:pt x="1090" y="1231"/>
                  </a:lnTo>
                  <a:close/>
                  <a:moveTo>
                    <a:pt x="754" y="755"/>
                  </a:moveTo>
                  <a:lnTo>
                    <a:pt x="542" y="180"/>
                  </a:lnTo>
                  <a:lnTo>
                    <a:pt x="539" y="180"/>
                  </a:lnTo>
                  <a:lnTo>
                    <a:pt x="329" y="755"/>
                  </a:lnTo>
                  <a:lnTo>
                    <a:pt x="754" y="75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7" name="Freeform 36"/>
            <p:cNvSpPr>
              <a:spLocks/>
            </p:cNvSpPr>
            <p:nvPr/>
          </p:nvSpPr>
          <p:spPr bwMode="auto">
            <a:xfrm>
              <a:off x="6363" y="18793"/>
              <a:ext cx="726" cy="879"/>
            </a:xfrm>
            <a:custGeom>
              <a:avLst/>
              <a:gdLst>
                <a:gd name="T0" fmla="*/ 726 w 726"/>
                <a:gd name="T1" fmla="*/ 40 h 879"/>
                <a:gd name="T2" fmla="*/ 206 w 726"/>
                <a:gd name="T3" fmla="*/ 760 h 879"/>
                <a:gd name="T4" fmla="*/ 719 w 726"/>
                <a:gd name="T5" fmla="*/ 760 h 879"/>
                <a:gd name="T6" fmla="*/ 719 w 726"/>
                <a:gd name="T7" fmla="*/ 879 h 879"/>
                <a:gd name="T8" fmla="*/ 0 w 726"/>
                <a:gd name="T9" fmla="*/ 879 h 879"/>
                <a:gd name="T10" fmla="*/ 0 w 726"/>
                <a:gd name="T11" fmla="*/ 836 h 879"/>
                <a:gd name="T12" fmla="*/ 518 w 726"/>
                <a:gd name="T13" fmla="*/ 118 h 879"/>
                <a:gd name="T14" fmla="*/ 50 w 726"/>
                <a:gd name="T15" fmla="*/ 118 h 879"/>
                <a:gd name="T16" fmla="*/ 50 w 726"/>
                <a:gd name="T17" fmla="*/ 0 h 879"/>
                <a:gd name="T18" fmla="*/ 726 w 726"/>
                <a:gd name="T19" fmla="*/ 0 h 879"/>
                <a:gd name="T20" fmla="*/ 726 w 726"/>
                <a:gd name="T21" fmla="*/ 4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6" h="879">
                  <a:moveTo>
                    <a:pt x="726" y="40"/>
                  </a:moveTo>
                  <a:lnTo>
                    <a:pt x="206" y="760"/>
                  </a:lnTo>
                  <a:lnTo>
                    <a:pt x="719" y="760"/>
                  </a:lnTo>
                  <a:lnTo>
                    <a:pt x="719" y="879"/>
                  </a:lnTo>
                  <a:lnTo>
                    <a:pt x="0" y="879"/>
                  </a:lnTo>
                  <a:lnTo>
                    <a:pt x="0" y="836"/>
                  </a:lnTo>
                  <a:lnTo>
                    <a:pt x="518" y="118"/>
                  </a:lnTo>
                  <a:lnTo>
                    <a:pt x="50" y="118"/>
                  </a:lnTo>
                  <a:lnTo>
                    <a:pt x="50" y="0"/>
                  </a:lnTo>
                  <a:lnTo>
                    <a:pt x="726" y="0"/>
                  </a:lnTo>
                  <a:lnTo>
                    <a:pt x="726"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8" name="Freeform 37"/>
            <p:cNvSpPr>
              <a:spLocks/>
            </p:cNvSpPr>
            <p:nvPr/>
          </p:nvSpPr>
          <p:spPr bwMode="auto">
            <a:xfrm>
              <a:off x="7193" y="18793"/>
              <a:ext cx="728" cy="900"/>
            </a:xfrm>
            <a:custGeom>
              <a:avLst/>
              <a:gdLst>
                <a:gd name="T0" fmla="*/ 308 w 308"/>
                <a:gd name="T1" fmla="*/ 370 h 379"/>
                <a:gd name="T2" fmla="*/ 248 w 308"/>
                <a:gd name="T3" fmla="*/ 370 h 379"/>
                <a:gd name="T4" fmla="*/ 248 w 308"/>
                <a:gd name="T5" fmla="*/ 312 h 379"/>
                <a:gd name="T6" fmla="*/ 247 w 308"/>
                <a:gd name="T7" fmla="*/ 312 h 379"/>
                <a:gd name="T8" fmla="*/ 133 w 308"/>
                <a:gd name="T9" fmla="*/ 379 h 379"/>
                <a:gd name="T10" fmla="*/ 0 w 308"/>
                <a:gd name="T11" fmla="*/ 221 h 379"/>
                <a:gd name="T12" fmla="*/ 0 w 308"/>
                <a:gd name="T13" fmla="*/ 0 h 379"/>
                <a:gd name="T14" fmla="*/ 60 w 308"/>
                <a:gd name="T15" fmla="*/ 0 h 379"/>
                <a:gd name="T16" fmla="*/ 60 w 308"/>
                <a:gd name="T17" fmla="*/ 212 h 379"/>
                <a:gd name="T18" fmla="*/ 149 w 308"/>
                <a:gd name="T19" fmla="*/ 329 h 379"/>
                <a:gd name="T20" fmla="*/ 221 w 308"/>
                <a:gd name="T21" fmla="*/ 297 h 379"/>
                <a:gd name="T22" fmla="*/ 248 w 308"/>
                <a:gd name="T23" fmla="*/ 213 h 379"/>
                <a:gd name="T24" fmla="*/ 248 w 308"/>
                <a:gd name="T25" fmla="*/ 0 h 379"/>
                <a:gd name="T26" fmla="*/ 308 w 308"/>
                <a:gd name="T27" fmla="*/ 0 h 379"/>
                <a:gd name="T28" fmla="*/ 308 w 308"/>
                <a:gd name="T29" fmla="*/ 37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8" h="379">
                  <a:moveTo>
                    <a:pt x="308" y="370"/>
                  </a:moveTo>
                  <a:cubicBezTo>
                    <a:pt x="248" y="370"/>
                    <a:pt x="248" y="370"/>
                    <a:pt x="248" y="370"/>
                  </a:cubicBezTo>
                  <a:cubicBezTo>
                    <a:pt x="248" y="312"/>
                    <a:pt x="248" y="312"/>
                    <a:pt x="248" y="312"/>
                  </a:cubicBezTo>
                  <a:cubicBezTo>
                    <a:pt x="247" y="312"/>
                    <a:pt x="247" y="312"/>
                    <a:pt x="247" y="312"/>
                  </a:cubicBezTo>
                  <a:cubicBezTo>
                    <a:pt x="222" y="357"/>
                    <a:pt x="184" y="379"/>
                    <a:pt x="133" y="379"/>
                  </a:cubicBezTo>
                  <a:cubicBezTo>
                    <a:pt x="45" y="379"/>
                    <a:pt x="0" y="327"/>
                    <a:pt x="0" y="221"/>
                  </a:cubicBezTo>
                  <a:cubicBezTo>
                    <a:pt x="0" y="0"/>
                    <a:pt x="0" y="0"/>
                    <a:pt x="0" y="0"/>
                  </a:cubicBezTo>
                  <a:cubicBezTo>
                    <a:pt x="60" y="0"/>
                    <a:pt x="60" y="0"/>
                    <a:pt x="60" y="0"/>
                  </a:cubicBezTo>
                  <a:cubicBezTo>
                    <a:pt x="60" y="212"/>
                    <a:pt x="60" y="212"/>
                    <a:pt x="60" y="212"/>
                  </a:cubicBezTo>
                  <a:cubicBezTo>
                    <a:pt x="60" y="290"/>
                    <a:pt x="90" y="329"/>
                    <a:pt x="149" y="329"/>
                  </a:cubicBezTo>
                  <a:cubicBezTo>
                    <a:pt x="179" y="329"/>
                    <a:pt x="203" y="318"/>
                    <a:pt x="221" y="297"/>
                  </a:cubicBezTo>
                  <a:cubicBezTo>
                    <a:pt x="239" y="275"/>
                    <a:pt x="248" y="248"/>
                    <a:pt x="248" y="213"/>
                  </a:cubicBezTo>
                  <a:cubicBezTo>
                    <a:pt x="248" y="0"/>
                    <a:pt x="248" y="0"/>
                    <a:pt x="248" y="0"/>
                  </a:cubicBezTo>
                  <a:cubicBezTo>
                    <a:pt x="308" y="0"/>
                    <a:pt x="308" y="0"/>
                    <a:pt x="308" y="0"/>
                  </a:cubicBezTo>
                  <a:lnTo>
                    <a:pt x="308" y="3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9" name="Freeform 38"/>
            <p:cNvSpPr>
              <a:spLocks/>
            </p:cNvSpPr>
            <p:nvPr/>
          </p:nvSpPr>
          <p:spPr bwMode="auto">
            <a:xfrm>
              <a:off x="8148" y="18776"/>
              <a:ext cx="456" cy="896"/>
            </a:xfrm>
            <a:custGeom>
              <a:avLst/>
              <a:gdLst>
                <a:gd name="T0" fmla="*/ 193 w 193"/>
                <a:gd name="T1" fmla="*/ 67 h 377"/>
                <a:gd name="T2" fmla="*/ 148 w 193"/>
                <a:gd name="T3" fmla="*/ 55 h 377"/>
                <a:gd name="T4" fmla="*/ 84 w 193"/>
                <a:gd name="T5" fmla="*/ 92 h 377"/>
                <a:gd name="T6" fmla="*/ 60 w 193"/>
                <a:gd name="T7" fmla="*/ 189 h 377"/>
                <a:gd name="T8" fmla="*/ 60 w 193"/>
                <a:gd name="T9" fmla="*/ 377 h 377"/>
                <a:gd name="T10" fmla="*/ 0 w 193"/>
                <a:gd name="T11" fmla="*/ 377 h 377"/>
                <a:gd name="T12" fmla="*/ 0 w 193"/>
                <a:gd name="T13" fmla="*/ 7 h 377"/>
                <a:gd name="T14" fmla="*/ 60 w 193"/>
                <a:gd name="T15" fmla="*/ 7 h 377"/>
                <a:gd name="T16" fmla="*/ 60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1" y="67"/>
                    <a:pt x="84" y="92"/>
                  </a:cubicBezTo>
                  <a:cubicBezTo>
                    <a:pt x="68" y="117"/>
                    <a:pt x="60" y="149"/>
                    <a:pt x="60" y="189"/>
                  </a:cubicBezTo>
                  <a:cubicBezTo>
                    <a:pt x="60" y="377"/>
                    <a:pt x="60" y="377"/>
                    <a:pt x="60" y="377"/>
                  </a:cubicBezTo>
                  <a:cubicBezTo>
                    <a:pt x="0" y="377"/>
                    <a:pt x="0" y="377"/>
                    <a:pt x="0" y="377"/>
                  </a:cubicBezTo>
                  <a:cubicBezTo>
                    <a:pt x="0" y="7"/>
                    <a:pt x="0" y="7"/>
                    <a:pt x="0" y="7"/>
                  </a:cubicBezTo>
                  <a:cubicBezTo>
                    <a:pt x="60" y="7"/>
                    <a:pt x="60" y="7"/>
                    <a:pt x="60" y="7"/>
                  </a:cubicBezTo>
                  <a:cubicBezTo>
                    <a:pt x="60" y="83"/>
                    <a:pt x="60" y="83"/>
                    <a:pt x="60"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0" name="Freeform 39"/>
            <p:cNvSpPr>
              <a:spLocks noEditPoints="1"/>
            </p:cNvSpPr>
            <p:nvPr/>
          </p:nvSpPr>
          <p:spPr bwMode="auto">
            <a:xfrm>
              <a:off x="8611" y="18771"/>
              <a:ext cx="764" cy="922"/>
            </a:xfrm>
            <a:custGeom>
              <a:avLst/>
              <a:gdLst>
                <a:gd name="T0" fmla="*/ 323 w 323"/>
                <a:gd name="T1" fmla="*/ 209 h 388"/>
                <a:gd name="T2" fmla="*/ 62 w 323"/>
                <a:gd name="T3" fmla="*/ 209 h 388"/>
                <a:gd name="T4" fmla="*/ 95 w 323"/>
                <a:gd name="T5" fmla="*/ 305 h 388"/>
                <a:gd name="T6" fmla="*/ 183 w 323"/>
                <a:gd name="T7" fmla="*/ 338 h 388"/>
                <a:gd name="T8" fmla="*/ 297 w 323"/>
                <a:gd name="T9" fmla="*/ 297 h 388"/>
                <a:gd name="T10" fmla="*/ 297 w 323"/>
                <a:gd name="T11" fmla="*/ 353 h 388"/>
                <a:gd name="T12" fmla="*/ 169 w 323"/>
                <a:gd name="T13" fmla="*/ 388 h 388"/>
                <a:gd name="T14" fmla="*/ 45 w 323"/>
                <a:gd name="T15" fmla="*/ 337 h 388"/>
                <a:gd name="T16" fmla="*/ 0 w 323"/>
                <a:gd name="T17" fmla="*/ 196 h 388"/>
                <a:gd name="T18" fmla="*/ 23 w 323"/>
                <a:gd name="T19" fmla="*/ 95 h 388"/>
                <a:gd name="T20" fmla="*/ 84 w 323"/>
                <a:gd name="T21" fmla="*/ 25 h 388"/>
                <a:gd name="T22" fmla="*/ 171 w 323"/>
                <a:gd name="T23" fmla="*/ 0 h 388"/>
                <a:gd name="T24" fmla="*/ 283 w 323"/>
                <a:gd name="T25" fmla="*/ 47 h 388"/>
                <a:gd name="T26" fmla="*/ 323 w 323"/>
                <a:gd name="T27" fmla="*/ 178 h 388"/>
                <a:gd name="T28" fmla="*/ 323 w 323"/>
                <a:gd name="T29" fmla="*/ 209 h 388"/>
                <a:gd name="T30" fmla="*/ 263 w 323"/>
                <a:gd name="T31" fmla="*/ 159 h 388"/>
                <a:gd name="T32" fmla="*/ 238 w 323"/>
                <a:gd name="T33" fmla="*/ 79 h 388"/>
                <a:gd name="T34" fmla="*/ 170 w 323"/>
                <a:gd name="T35" fmla="*/ 51 h 388"/>
                <a:gd name="T36" fmla="*/ 100 w 323"/>
                <a:gd name="T37" fmla="*/ 80 h 388"/>
                <a:gd name="T38" fmla="*/ 63 w 323"/>
                <a:gd name="T39" fmla="*/ 159 h 388"/>
                <a:gd name="T40" fmla="*/ 263 w 323"/>
                <a:gd name="T41" fmla="*/ 159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3" h="388">
                  <a:moveTo>
                    <a:pt x="323" y="209"/>
                  </a:moveTo>
                  <a:cubicBezTo>
                    <a:pt x="62" y="209"/>
                    <a:pt x="62" y="209"/>
                    <a:pt x="62" y="209"/>
                  </a:cubicBezTo>
                  <a:cubicBezTo>
                    <a:pt x="63" y="251"/>
                    <a:pt x="74" y="283"/>
                    <a:pt x="95" y="305"/>
                  </a:cubicBezTo>
                  <a:cubicBezTo>
                    <a:pt x="116" y="327"/>
                    <a:pt x="145" y="338"/>
                    <a:pt x="183" y="338"/>
                  </a:cubicBezTo>
                  <a:cubicBezTo>
                    <a:pt x="225" y="338"/>
                    <a:pt x="263" y="324"/>
                    <a:pt x="297" y="297"/>
                  </a:cubicBezTo>
                  <a:cubicBezTo>
                    <a:pt x="297" y="353"/>
                    <a:pt x="297" y="353"/>
                    <a:pt x="297" y="353"/>
                  </a:cubicBezTo>
                  <a:cubicBezTo>
                    <a:pt x="265" y="376"/>
                    <a:pt x="222" y="388"/>
                    <a:pt x="169" y="388"/>
                  </a:cubicBezTo>
                  <a:cubicBezTo>
                    <a:pt x="116" y="388"/>
                    <a:pt x="75" y="371"/>
                    <a:pt x="45" y="337"/>
                  </a:cubicBezTo>
                  <a:cubicBezTo>
                    <a:pt x="15" y="303"/>
                    <a:pt x="0" y="256"/>
                    <a:pt x="0" y="196"/>
                  </a:cubicBezTo>
                  <a:cubicBezTo>
                    <a:pt x="0" y="159"/>
                    <a:pt x="8" y="125"/>
                    <a:pt x="23" y="95"/>
                  </a:cubicBezTo>
                  <a:cubicBezTo>
                    <a:pt x="38" y="65"/>
                    <a:pt x="58" y="42"/>
                    <a:pt x="84" y="25"/>
                  </a:cubicBezTo>
                  <a:cubicBezTo>
                    <a:pt x="110" y="8"/>
                    <a:pt x="139" y="0"/>
                    <a:pt x="171" y="0"/>
                  </a:cubicBezTo>
                  <a:cubicBezTo>
                    <a:pt x="219" y="0"/>
                    <a:pt x="256" y="16"/>
                    <a:pt x="283" y="47"/>
                  </a:cubicBezTo>
                  <a:cubicBezTo>
                    <a:pt x="310" y="78"/>
                    <a:pt x="323" y="122"/>
                    <a:pt x="323" y="178"/>
                  </a:cubicBezTo>
                  <a:lnTo>
                    <a:pt x="323" y="209"/>
                  </a:lnTo>
                  <a:close/>
                  <a:moveTo>
                    <a:pt x="263" y="159"/>
                  </a:moveTo>
                  <a:cubicBezTo>
                    <a:pt x="262" y="124"/>
                    <a:pt x="254" y="98"/>
                    <a:pt x="238" y="79"/>
                  </a:cubicBezTo>
                  <a:cubicBezTo>
                    <a:pt x="222" y="60"/>
                    <a:pt x="199" y="51"/>
                    <a:pt x="170" y="51"/>
                  </a:cubicBezTo>
                  <a:cubicBezTo>
                    <a:pt x="143" y="51"/>
                    <a:pt x="119" y="60"/>
                    <a:pt x="100" y="80"/>
                  </a:cubicBezTo>
                  <a:cubicBezTo>
                    <a:pt x="80" y="100"/>
                    <a:pt x="68" y="126"/>
                    <a:pt x="63" y="159"/>
                  </a:cubicBezTo>
                  <a:lnTo>
                    <a:pt x="263" y="1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pic>
        <p:nvPicPr>
          <p:cNvPr id="691" name="Picture 690"/>
          <p:cNvPicPr>
            <a:picLocks noChangeAspect="1"/>
          </p:cNvPicPr>
          <p:nvPr/>
        </p:nvPicPr>
        <p:blipFill rotWithShape="1">
          <a:blip r:embed="rId20" cstate="print">
            <a:extLst>
              <a:ext uri="{28A0092B-C50C-407E-A947-70E740481C1C}">
                <a14:useLocalDpi xmlns:a14="http://schemas.microsoft.com/office/drawing/2010/main" val="0"/>
              </a:ext>
            </a:extLst>
          </a:blip>
          <a:srcRect t="44093" r="11119"/>
          <a:stretch/>
        </p:blipFill>
        <p:spPr>
          <a:xfrm>
            <a:off x="8136438" y="4052959"/>
            <a:ext cx="681158" cy="418212"/>
          </a:xfrm>
          <a:prstGeom prst="rect">
            <a:avLst/>
          </a:prstGeom>
        </p:spPr>
      </p:pic>
      <p:grpSp>
        <p:nvGrpSpPr>
          <p:cNvPr id="692" name="Group 691"/>
          <p:cNvGrpSpPr>
            <a:grpSpLocks noChangeAspect="1"/>
          </p:cNvGrpSpPr>
          <p:nvPr/>
        </p:nvGrpSpPr>
        <p:grpSpPr>
          <a:xfrm>
            <a:off x="8329021" y="4652706"/>
            <a:ext cx="393677" cy="555638"/>
            <a:chOff x="1214438" y="4121151"/>
            <a:chExt cx="1558925" cy="2200275"/>
          </a:xfrm>
        </p:grpSpPr>
        <p:sp>
          <p:nvSpPr>
            <p:cNvPr id="693" name="Freeform 5"/>
            <p:cNvSpPr>
              <a:spLocks noEditPoints="1"/>
            </p:cNvSpPr>
            <p:nvPr/>
          </p:nvSpPr>
          <p:spPr bwMode="auto">
            <a:xfrm>
              <a:off x="1214438" y="4121151"/>
              <a:ext cx="1558925" cy="2200275"/>
            </a:xfrm>
            <a:custGeom>
              <a:avLst/>
              <a:gdLst>
                <a:gd name="T0" fmla="*/ 89 w 982"/>
                <a:gd name="T1" fmla="*/ 1274 h 1386"/>
                <a:gd name="T2" fmla="*/ 892 w 982"/>
                <a:gd name="T3" fmla="*/ 1274 h 1386"/>
                <a:gd name="T4" fmla="*/ 0 w 982"/>
                <a:gd name="T5" fmla="*/ 272 h 1386"/>
                <a:gd name="T6" fmla="*/ 790 w 982"/>
                <a:gd name="T7" fmla="*/ 572 h 1386"/>
                <a:gd name="T8" fmla="*/ 787 w 982"/>
                <a:gd name="T9" fmla="*/ 600 h 1386"/>
                <a:gd name="T10" fmla="*/ 490 w 982"/>
                <a:gd name="T11" fmla="*/ 600 h 1386"/>
                <a:gd name="T12" fmla="*/ 328 w 982"/>
                <a:gd name="T13" fmla="*/ 725 h 1386"/>
                <a:gd name="T14" fmla="*/ 491 w 982"/>
                <a:gd name="T15" fmla="*/ 725 h 1386"/>
                <a:gd name="T16" fmla="*/ 776 w 982"/>
                <a:gd name="T17" fmla="*/ 725 h 1386"/>
                <a:gd name="T18" fmla="*/ 744 w 982"/>
                <a:gd name="T19" fmla="*/ 1082 h 1386"/>
                <a:gd name="T20" fmla="*/ 491 w 982"/>
                <a:gd name="T21" fmla="*/ 1173 h 1386"/>
                <a:gd name="T22" fmla="*/ 490 w 982"/>
                <a:gd name="T23" fmla="*/ 1173 h 1386"/>
                <a:gd name="T24" fmla="*/ 221 w 982"/>
                <a:gd name="T25" fmla="*/ 910 h 1386"/>
                <a:gd name="T26" fmla="*/ 344 w 982"/>
                <a:gd name="T27" fmla="*/ 910 h 1386"/>
                <a:gd name="T28" fmla="*/ 490 w 982"/>
                <a:gd name="T29" fmla="*/ 1045 h 1386"/>
                <a:gd name="T30" fmla="*/ 490 w 982"/>
                <a:gd name="T31" fmla="*/ 1045 h 1386"/>
                <a:gd name="T32" fmla="*/ 642 w 982"/>
                <a:gd name="T33" fmla="*/ 849 h 1386"/>
                <a:gd name="T34" fmla="*/ 490 w 982"/>
                <a:gd name="T35" fmla="*/ 849 h 1386"/>
                <a:gd name="T36" fmla="*/ 185 w 982"/>
                <a:gd name="T37" fmla="*/ 510 h 1386"/>
                <a:gd name="T38" fmla="*/ 490 w 982"/>
                <a:gd name="T39" fmla="*/ 477 h 1386"/>
                <a:gd name="T40" fmla="*/ 798 w 982"/>
                <a:gd name="T41" fmla="*/ 477 h 1386"/>
                <a:gd name="T42" fmla="*/ 91 w 982"/>
                <a:gd name="T43" fmla="*/ 0 h 1386"/>
                <a:gd name="T44" fmla="*/ 154 w 982"/>
                <a:gd name="T45" fmla="*/ 61 h 1386"/>
                <a:gd name="T46" fmla="*/ 210 w 982"/>
                <a:gd name="T47" fmla="*/ 0 h 1386"/>
                <a:gd name="T48" fmla="*/ 273 w 982"/>
                <a:gd name="T49" fmla="*/ 186 h 1386"/>
                <a:gd name="T50" fmla="*/ 210 w 982"/>
                <a:gd name="T51" fmla="*/ 124 h 1386"/>
                <a:gd name="T52" fmla="*/ 154 w 982"/>
                <a:gd name="T53" fmla="*/ 186 h 1386"/>
                <a:gd name="T54" fmla="*/ 91 w 982"/>
                <a:gd name="T55" fmla="*/ 0 h 1386"/>
                <a:gd name="T56" fmla="*/ 355 w 982"/>
                <a:gd name="T57" fmla="*/ 61 h 1386"/>
                <a:gd name="T58" fmla="*/ 300 w 982"/>
                <a:gd name="T59" fmla="*/ 0 h 1386"/>
                <a:gd name="T60" fmla="*/ 472 w 982"/>
                <a:gd name="T61" fmla="*/ 61 h 1386"/>
                <a:gd name="T62" fmla="*/ 418 w 982"/>
                <a:gd name="T63" fmla="*/ 186 h 1386"/>
                <a:gd name="T64" fmla="*/ 355 w 982"/>
                <a:gd name="T65" fmla="*/ 61 h 1386"/>
                <a:gd name="T66" fmla="*/ 500 w 982"/>
                <a:gd name="T67" fmla="*/ 0 h 1386"/>
                <a:gd name="T68" fmla="*/ 606 w 982"/>
                <a:gd name="T69" fmla="*/ 65 h 1386"/>
                <a:gd name="T70" fmla="*/ 710 w 982"/>
                <a:gd name="T71" fmla="*/ 0 h 1386"/>
                <a:gd name="T72" fmla="*/ 649 w 982"/>
                <a:gd name="T73" fmla="*/ 186 h 1386"/>
                <a:gd name="T74" fmla="*/ 606 w 982"/>
                <a:gd name="T75" fmla="*/ 160 h 1386"/>
                <a:gd name="T76" fmla="*/ 561 w 982"/>
                <a:gd name="T77" fmla="*/ 94 h 1386"/>
                <a:gd name="T78" fmla="*/ 500 w 982"/>
                <a:gd name="T79" fmla="*/ 186 h 1386"/>
                <a:gd name="T80" fmla="*/ 741 w 982"/>
                <a:gd name="T81" fmla="*/ 0 h 1386"/>
                <a:gd name="T82" fmla="*/ 804 w 982"/>
                <a:gd name="T83" fmla="*/ 125 h 1386"/>
                <a:gd name="T84" fmla="*/ 892 w 982"/>
                <a:gd name="T85" fmla="*/ 186 h 1386"/>
                <a:gd name="T86" fmla="*/ 741 w 982"/>
                <a:gd name="T87" fmla="*/ 0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2" h="1386">
                  <a:moveTo>
                    <a:pt x="0" y="272"/>
                  </a:moveTo>
                  <a:lnTo>
                    <a:pt x="89" y="1274"/>
                  </a:lnTo>
                  <a:lnTo>
                    <a:pt x="490" y="1386"/>
                  </a:lnTo>
                  <a:lnTo>
                    <a:pt x="892" y="1274"/>
                  </a:lnTo>
                  <a:lnTo>
                    <a:pt x="982" y="272"/>
                  </a:lnTo>
                  <a:lnTo>
                    <a:pt x="0" y="272"/>
                  </a:lnTo>
                  <a:close/>
                  <a:moveTo>
                    <a:pt x="795" y="510"/>
                  </a:moveTo>
                  <a:lnTo>
                    <a:pt x="790" y="572"/>
                  </a:lnTo>
                  <a:lnTo>
                    <a:pt x="787" y="600"/>
                  </a:lnTo>
                  <a:lnTo>
                    <a:pt x="787" y="600"/>
                  </a:lnTo>
                  <a:lnTo>
                    <a:pt x="491" y="600"/>
                  </a:lnTo>
                  <a:lnTo>
                    <a:pt x="490" y="600"/>
                  </a:lnTo>
                  <a:lnTo>
                    <a:pt x="317" y="600"/>
                  </a:lnTo>
                  <a:lnTo>
                    <a:pt x="328" y="725"/>
                  </a:lnTo>
                  <a:lnTo>
                    <a:pt x="490" y="725"/>
                  </a:lnTo>
                  <a:lnTo>
                    <a:pt x="491" y="725"/>
                  </a:lnTo>
                  <a:lnTo>
                    <a:pt x="743" y="725"/>
                  </a:lnTo>
                  <a:lnTo>
                    <a:pt x="776" y="725"/>
                  </a:lnTo>
                  <a:lnTo>
                    <a:pt x="773" y="759"/>
                  </a:lnTo>
                  <a:lnTo>
                    <a:pt x="744" y="1082"/>
                  </a:lnTo>
                  <a:lnTo>
                    <a:pt x="742" y="1103"/>
                  </a:lnTo>
                  <a:lnTo>
                    <a:pt x="491" y="1173"/>
                  </a:lnTo>
                  <a:lnTo>
                    <a:pt x="491" y="1173"/>
                  </a:lnTo>
                  <a:lnTo>
                    <a:pt x="490" y="1173"/>
                  </a:lnTo>
                  <a:lnTo>
                    <a:pt x="238" y="1103"/>
                  </a:lnTo>
                  <a:lnTo>
                    <a:pt x="221" y="910"/>
                  </a:lnTo>
                  <a:lnTo>
                    <a:pt x="278" y="910"/>
                  </a:lnTo>
                  <a:lnTo>
                    <a:pt x="344" y="910"/>
                  </a:lnTo>
                  <a:lnTo>
                    <a:pt x="353" y="1008"/>
                  </a:lnTo>
                  <a:lnTo>
                    <a:pt x="490" y="1045"/>
                  </a:lnTo>
                  <a:lnTo>
                    <a:pt x="490" y="1045"/>
                  </a:lnTo>
                  <a:lnTo>
                    <a:pt x="490" y="1045"/>
                  </a:lnTo>
                  <a:lnTo>
                    <a:pt x="627" y="1008"/>
                  </a:lnTo>
                  <a:lnTo>
                    <a:pt x="642" y="849"/>
                  </a:lnTo>
                  <a:lnTo>
                    <a:pt x="491" y="849"/>
                  </a:lnTo>
                  <a:lnTo>
                    <a:pt x="490" y="849"/>
                  </a:lnTo>
                  <a:lnTo>
                    <a:pt x="215" y="849"/>
                  </a:lnTo>
                  <a:lnTo>
                    <a:pt x="185" y="510"/>
                  </a:lnTo>
                  <a:lnTo>
                    <a:pt x="182" y="477"/>
                  </a:lnTo>
                  <a:lnTo>
                    <a:pt x="490" y="477"/>
                  </a:lnTo>
                  <a:lnTo>
                    <a:pt x="491" y="477"/>
                  </a:lnTo>
                  <a:lnTo>
                    <a:pt x="798" y="477"/>
                  </a:lnTo>
                  <a:lnTo>
                    <a:pt x="795" y="510"/>
                  </a:lnTo>
                  <a:close/>
                  <a:moveTo>
                    <a:pt x="91" y="0"/>
                  </a:moveTo>
                  <a:lnTo>
                    <a:pt x="154" y="0"/>
                  </a:lnTo>
                  <a:lnTo>
                    <a:pt x="154" y="61"/>
                  </a:lnTo>
                  <a:lnTo>
                    <a:pt x="210" y="61"/>
                  </a:lnTo>
                  <a:lnTo>
                    <a:pt x="210" y="0"/>
                  </a:lnTo>
                  <a:lnTo>
                    <a:pt x="273" y="0"/>
                  </a:lnTo>
                  <a:lnTo>
                    <a:pt x="273" y="186"/>
                  </a:lnTo>
                  <a:lnTo>
                    <a:pt x="210" y="186"/>
                  </a:lnTo>
                  <a:lnTo>
                    <a:pt x="210" y="124"/>
                  </a:lnTo>
                  <a:lnTo>
                    <a:pt x="154" y="124"/>
                  </a:lnTo>
                  <a:lnTo>
                    <a:pt x="154" y="186"/>
                  </a:lnTo>
                  <a:lnTo>
                    <a:pt x="91" y="186"/>
                  </a:lnTo>
                  <a:lnTo>
                    <a:pt x="91" y="0"/>
                  </a:lnTo>
                  <a:lnTo>
                    <a:pt x="91" y="0"/>
                  </a:lnTo>
                  <a:close/>
                  <a:moveTo>
                    <a:pt x="355" y="61"/>
                  </a:moveTo>
                  <a:lnTo>
                    <a:pt x="300" y="61"/>
                  </a:lnTo>
                  <a:lnTo>
                    <a:pt x="300" y="0"/>
                  </a:lnTo>
                  <a:lnTo>
                    <a:pt x="472" y="0"/>
                  </a:lnTo>
                  <a:lnTo>
                    <a:pt x="472" y="61"/>
                  </a:lnTo>
                  <a:lnTo>
                    <a:pt x="418" y="61"/>
                  </a:lnTo>
                  <a:lnTo>
                    <a:pt x="418" y="186"/>
                  </a:lnTo>
                  <a:lnTo>
                    <a:pt x="355" y="186"/>
                  </a:lnTo>
                  <a:lnTo>
                    <a:pt x="355" y="61"/>
                  </a:lnTo>
                  <a:lnTo>
                    <a:pt x="355" y="61"/>
                  </a:lnTo>
                  <a:close/>
                  <a:moveTo>
                    <a:pt x="500" y="0"/>
                  </a:moveTo>
                  <a:lnTo>
                    <a:pt x="565" y="0"/>
                  </a:lnTo>
                  <a:lnTo>
                    <a:pt x="606" y="65"/>
                  </a:lnTo>
                  <a:lnTo>
                    <a:pt x="645" y="0"/>
                  </a:lnTo>
                  <a:lnTo>
                    <a:pt x="710" y="0"/>
                  </a:lnTo>
                  <a:lnTo>
                    <a:pt x="710" y="186"/>
                  </a:lnTo>
                  <a:lnTo>
                    <a:pt x="649" y="186"/>
                  </a:lnTo>
                  <a:lnTo>
                    <a:pt x="649" y="94"/>
                  </a:lnTo>
                  <a:lnTo>
                    <a:pt x="606" y="160"/>
                  </a:lnTo>
                  <a:lnTo>
                    <a:pt x="604" y="160"/>
                  </a:lnTo>
                  <a:lnTo>
                    <a:pt x="561" y="94"/>
                  </a:lnTo>
                  <a:lnTo>
                    <a:pt x="561" y="186"/>
                  </a:lnTo>
                  <a:lnTo>
                    <a:pt x="500" y="186"/>
                  </a:lnTo>
                  <a:lnTo>
                    <a:pt x="500" y="0"/>
                  </a:lnTo>
                  <a:close/>
                  <a:moveTo>
                    <a:pt x="741" y="0"/>
                  </a:moveTo>
                  <a:lnTo>
                    <a:pt x="804" y="0"/>
                  </a:lnTo>
                  <a:lnTo>
                    <a:pt x="804" y="125"/>
                  </a:lnTo>
                  <a:lnTo>
                    <a:pt x="892" y="125"/>
                  </a:lnTo>
                  <a:lnTo>
                    <a:pt x="892" y="186"/>
                  </a:lnTo>
                  <a:lnTo>
                    <a:pt x="741" y="186"/>
                  </a:lnTo>
                  <a:lnTo>
                    <a:pt x="741" y="0"/>
                  </a:lnTo>
                  <a:close/>
                </a:path>
              </a:pathLst>
            </a:custGeom>
            <a:solidFill>
              <a:srgbClr val="FFFFFF"/>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4" name="Freeform 7"/>
            <p:cNvSpPr>
              <a:spLocks/>
            </p:cNvSpPr>
            <p:nvPr/>
          </p:nvSpPr>
          <p:spPr bwMode="auto">
            <a:xfrm>
              <a:off x="1993900" y="4683126"/>
              <a:ext cx="636588" cy="1501775"/>
            </a:xfrm>
            <a:custGeom>
              <a:avLst/>
              <a:gdLst>
                <a:gd name="T0" fmla="*/ 0 w 401"/>
                <a:gd name="T1" fmla="*/ 0 h 946"/>
                <a:gd name="T2" fmla="*/ 0 w 401"/>
                <a:gd name="T3" fmla="*/ 123 h 946"/>
                <a:gd name="T4" fmla="*/ 307 w 401"/>
                <a:gd name="T5" fmla="*/ 123 h 946"/>
                <a:gd name="T6" fmla="*/ 304 w 401"/>
                <a:gd name="T7" fmla="*/ 156 h 946"/>
                <a:gd name="T8" fmla="*/ 299 w 401"/>
                <a:gd name="T9" fmla="*/ 218 h 946"/>
                <a:gd name="T10" fmla="*/ 296 w 401"/>
                <a:gd name="T11" fmla="*/ 246 h 946"/>
                <a:gd name="T12" fmla="*/ 296 w 401"/>
                <a:gd name="T13" fmla="*/ 246 h 946"/>
                <a:gd name="T14" fmla="*/ 0 w 401"/>
                <a:gd name="T15" fmla="*/ 246 h 946"/>
                <a:gd name="T16" fmla="*/ 0 w 401"/>
                <a:gd name="T17" fmla="*/ 371 h 946"/>
                <a:gd name="T18" fmla="*/ 252 w 401"/>
                <a:gd name="T19" fmla="*/ 371 h 946"/>
                <a:gd name="T20" fmla="*/ 285 w 401"/>
                <a:gd name="T21" fmla="*/ 371 h 946"/>
                <a:gd name="T22" fmla="*/ 282 w 401"/>
                <a:gd name="T23" fmla="*/ 405 h 946"/>
                <a:gd name="T24" fmla="*/ 253 w 401"/>
                <a:gd name="T25" fmla="*/ 728 h 946"/>
                <a:gd name="T26" fmla="*/ 251 w 401"/>
                <a:gd name="T27" fmla="*/ 749 h 946"/>
                <a:gd name="T28" fmla="*/ 0 w 401"/>
                <a:gd name="T29" fmla="*/ 819 h 946"/>
                <a:gd name="T30" fmla="*/ 0 w 401"/>
                <a:gd name="T31" fmla="*/ 946 h 946"/>
                <a:gd name="T32" fmla="*/ 325 w 401"/>
                <a:gd name="T33" fmla="*/ 856 h 946"/>
                <a:gd name="T34" fmla="*/ 401 w 401"/>
                <a:gd name="T35" fmla="*/ 0 h 946"/>
                <a:gd name="T36" fmla="*/ 0 w 401"/>
                <a:gd name="T37"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1" h="946">
                  <a:moveTo>
                    <a:pt x="0" y="0"/>
                  </a:moveTo>
                  <a:lnTo>
                    <a:pt x="0" y="123"/>
                  </a:lnTo>
                  <a:lnTo>
                    <a:pt x="307" y="123"/>
                  </a:lnTo>
                  <a:lnTo>
                    <a:pt x="304" y="156"/>
                  </a:lnTo>
                  <a:lnTo>
                    <a:pt x="299" y="218"/>
                  </a:lnTo>
                  <a:lnTo>
                    <a:pt x="296" y="246"/>
                  </a:lnTo>
                  <a:lnTo>
                    <a:pt x="296" y="246"/>
                  </a:lnTo>
                  <a:lnTo>
                    <a:pt x="0" y="246"/>
                  </a:lnTo>
                  <a:lnTo>
                    <a:pt x="0" y="371"/>
                  </a:lnTo>
                  <a:lnTo>
                    <a:pt x="252" y="371"/>
                  </a:lnTo>
                  <a:lnTo>
                    <a:pt x="285" y="371"/>
                  </a:lnTo>
                  <a:lnTo>
                    <a:pt x="282" y="405"/>
                  </a:lnTo>
                  <a:lnTo>
                    <a:pt x="253" y="728"/>
                  </a:lnTo>
                  <a:lnTo>
                    <a:pt x="251" y="749"/>
                  </a:lnTo>
                  <a:lnTo>
                    <a:pt x="0" y="819"/>
                  </a:lnTo>
                  <a:lnTo>
                    <a:pt x="0" y="946"/>
                  </a:lnTo>
                  <a:lnTo>
                    <a:pt x="325" y="856"/>
                  </a:lnTo>
                  <a:lnTo>
                    <a:pt x="401" y="0"/>
                  </a:lnTo>
                  <a:lnTo>
                    <a:pt x="0" y="0"/>
                  </a:lnTo>
                  <a:close/>
                </a:path>
              </a:pathLst>
            </a:custGeom>
            <a:solidFill>
              <a:srgbClr val="888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Tree>
    <p:extLst>
      <p:ext uri="{BB962C8B-B14F-4D97-AF65-F5344CB8AC3E}">
        <p14:creationId xmlns:p14="http://schemas.microsoft.com/office/powerpoint/2010/main" val="23121554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4"/>
                                        </p:tgtEl>
                                        <p:attrNameLst>
                                          <p:attrName>style.visibility</p:attrName>
                                        </p:attrNameLst>
                                      </p:cBhvr>
                                      <p:to>
                                        <p:strVal val="visible"/>
                                      </p:to>
                                    </p:set>
                                    <p:animEffect transition="in" filter="fade">
                                      <p:cBhvr>
                                        <p:cTn id="7" dur="500"/>
                                        <p:tgtEl>
                                          <p:spTgt spid="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smtClean="0"/>
              <a:t>Office 365 </a:t>
            </a:r>
            <a:r>
              <a:rPr lang="en-US" dirty="0"/>
              <a:t>APIs</a:t>
            </a:r>
          </a:p>
        </p:txBody>
      </p:sp>
      <p:sp>
        <p:nvSpPr>
          <p:cNvPr id="3" name="Slide Number Placeholder 2"/>
          <p:cNvSpPr>
            <a:spLocks noGrp="1"/>
          </p:cNvSpPr>
          <p:nvPr>
            <p:ph type="sldNum" sz="quarter" idx="12"/>
          </p:nvPr>
        </p:nvSpPr>
        <p:spPr/>
        <p:txBody>
          <a:bodyPr/>
          <a:lstStyle/>
          <a:p>
            <a:fld id="{727B4C2D-45E2-4621-8491-2995EB46A674}" type="slidenum">
              <a:rPr lang="en-US" smtClean="0"/>
              <a:pPr/>
              <a:t>50</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688603" y="4838257"/>
            <a:ext cx="2010037" cy="497380"/>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1"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a:stCxn id="4" idx="1"/>
          </p:cNvCxnSpPr>
          <p:nvPr/>
        </p:nvCxnSpPr>
        <p:spPr>
          <a:xfrm>
            <a:off x="2286813" y="2810321"/>
            <a:ext cx="5560950" cy="153056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122611" y="3188910"/>
            <a:ext cx="1725152"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Grant access using</a:t>
            </a:r>
          </a:p>
          <a:p>
            <a:pPr algn="ctr"/>
            <a:r>
              <a:rPr lang="en-US" spc="-70" dirty="0" smtClean="0">
                <a:gradFill>
                  <a:gsLst>
                    <a:gs pos="2917">
                      <a:schemeClr val="bg2"/>
                    </a:gs>
                    <a:gs pos="95000">
                      <a:schemeClr val="bg2"/>
                    </a:gs>
                  </a:gsLst>
                  <a:lin ang="5400000" scaled="0"/>
                </a:gradFill>
              </a:rPr>
              <a:t>Consent Dialog</a:t>
            </a:r>
          </a:p>
        </p:txBody>
      </p:sp>
    </p:spTree>
    <p:extLst>
      <p:ext uri="{BB962C8B-B14F-4D97-AF65-F5344CB8AC3E}">
        <p14:creationId xmlns:p14="http://schemas.microsoft.com/office/powerpoint/2010/main" val="3139647506"/>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smtClean="0"/>
              <a:t>Office 365 </a:t>
            </a:r>
            <a:r>
              <a:rPr lang="en-US" dirty="0"/>
              <a:t>APIs</a:t>
            </a:r>
          </a:p>
        </p:txBody>
      </p:sp>
      <p:sp>
        <p:nvSpPr>
          <p:cNvPr id="3" name="Slide Number Placeholder 2"/>
          <p:cNvSpPr>
            <a:spLocks noGrp="1"/>
          </p:cNvSpPr>
          <p:nvPr>
            <p:ph type="sldNum" sz="quarter" idx="12"/>
          </p:nvPr>
        </p:nvSpPr>
        <p:spPr/>
        <p:txBody>
          <a:bodyPr/>
          <a:lstStyle/>
          <a:p>
            <a:fld id="{727B4C2D-45E2-4621-8491-2995EB46A674}" type="slidenum">
              <a:rPr lang="en-US" smtClean="0"/>
              <a:pPr/>
              <a:t>51</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688603" y="4838257"/>
            <a:ext cx="2010037" cy="497380"/>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1"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a:off x="2517310" y="2974312"/>
            <a:ext cx="5350549" cy="1116128"/>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651640" y="2810828"/>
            <a:ext cx="1437125" cy="830997"/>
          </a:xfrm>
          <a:prstGeom prst="rect">
            <a:avLst/>
          </a:prstGeom>
          <a:noFill/>
        </p:spPr>
        <p:txBody>
          <a:bodyPr wrap="none" lIns="0" tIns="0" rIns="0" bIns="0" rtlCol="0">
            <a:spAutoFit/>
          </a:bodyPr>
          <a:lstStyle/>
          <a:p>
            <a:pPr algn="ctr"/>
            <a:r>
              <a:rPr lang="en-US" spc="-70" dirty="0" err="1" smtClean="0">
                <a:gradFill>
                  <a:gsLst>
                    <a:gs pos="2917">
                      <a:schemeClr val="bg2"/>
                    </a:gs>
                    <a:gs pos="95000">
                      <a:schemeClr val="bg2"/>
                    </a:gs>
                  </a:gsLst>
                  <a:lin ang="5400000" scaled="0"/>
                </a:gradFill>
              </a:rPr>
              <a:t>Auth</a:t>
            </a:r>
            <a:r>
              <a:rPr lang="en-US" spc="-70" dirty="0" smtClean="0">
                <a:gradFill>
                  <a:gsLst>
                    <a:gs pos="2917">
                      <a:schemeClr val="bg2"/>
                    </a:gs>
                    <a:gs pos="95000">
                      <a:schemeClr val="bg2"/>
                    </a:gs>
                  </a:gsLst>
                  <a:lin ang="5400000" scaled="0"/>
                </a:gradFill>
              </a:rPr>
              <a:t> Code</a:t>
            </a:r>
          </a:p>
          <a:p>
            <a:pPr algn="ctr"/>
            <a:r>
              <a:rPr lang="en-US" spc="-70" dirty="0">
                <a:gradFill>
                  <a:gsLst>
                    <a:gs pos="2917">
                      <a:schemeClr val="bg2"/>
                    </a:gs>
                    <a:gs pos="95000">
                      <a:schemeClr val="bg2"/>
                    </a:gs>
                  </a:gsLst>
                  <a:lin ang="5400000" scaled="0"/>
                </a:gradFill>
              </a:rPr>
              <a:t>r</a:t>
            </a:r>
            <a:r>
              <a:rPr lang="en-US" spc="-70" dirty="0" smtClean="0">
                <a:gradFill>
                  <a:gsLst>
                    <a:gs pos="2917">
                      <a:schemeClr val="bg2"/>
                    </a:gs>
                    <a:gs pos="95000">
                      <a:schemeClr val="bg2"/>
                    </a:gs>
                  </a:gsLst>
                  <a:lin ang="5400000" scaled="0"/>
                </a:gradFill>
              </a:rPr>
              <a:t>eturned and </a:t>
            </a:r>
          </a:p>
          <a:p>
            <a:pPr algn="ctr"/>
            <a:r>
              <a:rPr lang="en-US" spc="-70" dirty="0">
                <a:gradFill>
                  <a:gsLst>
                    <a:gs pos="2917">
                      <a:schemeClr val="bg2"/>
                    </a:gs>
                    <a:gs pos="95000">
                      <a:schemeClr val="bg2"/>
                    </a:gs>
                  </a:gsLst>
                  <a:lin ang="5400000" scaled="0"/>
                </a:gradFill>
              </a:rPr>
              <a:t>u</a:t>
            </a:r>
            <a:r>
              <a:rPr lang="en-US" spc="-70" dirty="0" smtClean="0">
                <a:gradFill>
                  <a:gsLst>
                    <a:gs pos="2917">
                      <a:schemeClr val="bg2"/>
                    </a:gs>
                    <a:gs pos="95000">
                      <a:schemeClr val="bg2"/>
                    </a:gs>
                  </a:gsLst>
                  <a:lin ang="5400000" scaled="0"/>
                </a:gradFill>
              </a:rPr>
              <a:t>ser redirected </a:t>
            </a:r>
          </a:p>
        </p:txBody>
      </p:sp>
      <p:cxnSp>
        <p:nvCxnSpPr>
          <p:cNvPr id="18" name="Straight Arrow Connector 17"/>
          <p:cNvCxnSpPr/>
          <p:nvPr/>
        </p:nvCxnSpPr>
        <p:spPr>
          <a:xfrm flipV="1">
            <a:off x="2286813" y="2230734"/>
            <a:ext cx="1810225" cy="57958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7184159"/>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smtClean="0"/>
              <a:t>Office 365 </a:t>
            </a:r>
            <a:r>
              <a:rPr lang="en-US" dirty="0"/>
              <a:t>APIs</a:t>
            </a:r>
          </a:p>
        </p:txBody>
      </p:sp>
      <p:sp>
        <p:nvSpPr>
          <p:cNvPr id="3" name="Slide Number Placeholder 2"/>
          <p:cNvSpPr>
            <a:spLocks noGrp="1"/>
          </p:cNvSpPr>
          <p:nvPr>
            <p:ph type="sldNum" sz="quarter" idx="12"/>
          </p:nvPr>
        </p:nvSpPr>
        <p:spPr/>
        <p:txBody>
          <a:bodyPr/>
          <a:lstStyle/>
          <a:p>
            <a:fld id="{727B4C2D-45E2-4621-8491-2995EB46A674}" type="slidenum">
              <a:rPr lang="en-US" smtClean="0"/>
              <a:pPr/>
              <a:t>52</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688603" y="4838257"/>
            <a:ext cx="2010037" cy="497380"/>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1"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flipH="1" flipV="1">
            <a:off x="6347710" y="2823587"/>
            <a:ext cx="1616068" cy="1155560"/>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993497" y="2533321"/>
            <a:ext cx="1796517" cy="830997"/>
          </a:xfrm>
          <a:prstGeom prst="rect">
            <a:avLst/>
          </a:prstGeom>
          <a:noFill/>
        </p:spPr>
        <p:txBody>
          <a:bodyPr wrap="none" lIns="0" tIns="0" rIns="0" bIns="0" rtlCol="0">
            <a:spAutoFit/>
          </a:bodyPr>
          <a:lstStyle/>
          <a:p>
            <a:pPr algn="ctr"/>
            <a:r>
              <a:rPr lang="en-US" spc="-70" dirty="0" err="1" smtClean="0">
                <a:gradFill>
                  <a:gsLst>
                    <a:gs pos="2917">
                      <a:schemeClr val="bg2"/>
                    </a:gs>
                    <a:gs pos="95000">
                      <a:schemeClr val="bg2"/>
                    </a:gs>
                  </a:gsLst>
                  <a:lin ang="5400000" scaled="0"/>
                </a:gradFill>
              </a:rPr>
              <a:t>Auth</a:t>
            </a:r>
            <a:r>
              <a:rPr lang="en-US" spc="-70" dirty="0" smtClean="0">
                <a:gradFill>
                  <a:gsLst>
                    <a:gs pos="2917">
                      <a:schemeClr val="bg2"/>
                    </a:gs>
                    <a:gs pos="95000">
                      <a:schemeClr val="bg2"/>
                    </a:gs>
                  </a:gsLst>
                  <a:lin ang="5400000" scaled="0"/>
                </a:gradFill>
              </a:rPr>
              <a:t> Code, </a:t>
            </a:r>
          </a:p>
          <a:p>
            <a:pPr algn="ctr"/>
            <a:r>
              <a:rPr lang="en-US" spc="-70" dirty="0" smtClean="0">
                <a:gradFill>
                  <a:gsLst>
                    <a:gs pos="2917">
                      <a:schemeClr val="bg2"/>
                    </a:gs>
                    <a:gs pos="95000">
                      <a:schemeClr val="bg2"/>
                    </a:gs>
                  </a:gsLst>
                  <a:lin ang="5400000" scaled="0"/>
                </a:gradFill>
              </a:rPr>
              <a:t>App Id, App Secret </a:t>
            </a:r>
          </a:p>
          <a:p>
            <a:pPr algn="ctr"/>
            <a:r>
              <a:rPr lang="en-US" spc="-70" dirty="0" smtClean="0">
                <a:gradFill>
                  <a:gsLst>
                    <a:gs pos="2917">
                      <a:schemeClr val="bg2"/>
                    </a:gs>
                    <a:gs pos="95000">
                      <a:schemeClr val="bg2"/>
                    </a:gs>
                  </a:gsLst>
                  <a:lin ang="5400000" scaled="0"/>
                </a:gradFill>
              </a:rPr>
              <a:t>sent</a:t>
            </a:r>
          </a:p>
        </p:txBody>
      </p:sp>
    </p:spTree>
    <p:extLst>
      <p:ext uri="{BB962C8B-B14F-4D97-AF65-F5344CB8AC3E}">
        <p14:creationId xmlns:p14="http://schemas.microsoft.com/office/powerpoint/2010/main" val="3134589931"/>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smtClean="0"/>
              <a:t>Office 365 </a:t>
            </a:r>
            <a:r>
              <a:rPr lang="en-US" dirty="0"/>
              <a:t>APIs</a:t>
            </a:r>
          </a:p>
        </p:txBody>
      </p:sp>
      <p:sp>
        <p:nvSpPr>
          <p:cNvPr id="3" name="Slide Number Placeholder 2"/>
          <p:cNvSpPr>
            <a:spLocks noGrp="1"/>
          </p:cNvSpPr>
          <p:nvPr>
            <p:ph type="sldNum" sz="quarter" idx="12"/>
          </p:nvPr>
        </p:nvSpPr>
        <p:spPr/>
        <p:txBody>
          <a:bodyPr/>
          <a:lstStyle/>
          <a:p>
            <a:fld id="{727B4C2D-45E2-4621-8491-2995EB46A674}" type="slidenum">
              <a:rPr lang="en-US" smtClean="0"/>
              <a:pPr/>
              <a:t>53</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688603" y="4838257"/>
            <a:ext cx="2010037" cy="497380"/>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1"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a:off x="6129495" y="2903974"/>
            <a:ext cx="1603786" cy="1186466"/>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931388" y="2778619"/>
            <a:ext cx="1775038"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Access and Refresh</a:t>
            </a:r>
          </a:p>
          <a:p>
            <a:pPr algn="ctr"/>
            <a:r>
              <a:rPr lang="en-US" spc="-70" dirty="0" smtClean="0">
                <a:gradFill>
                  <a:gsLst>
                    <a:gs pos="2917">
                      <a:schemeClr val="bg2"/>
                    </a:gs>
                    <a:gs pos="95000">
                      <a:schemeClr val="bg2"/>
                    </a:gs>
                  </a:gsLst>
                  <a:lin ang="5400000" scaled="0"/>
                </a:gradFill>
              </a:rPr>
              <a:t>Tokens returned</a:t>
            </a:r>
          </a:p>
        </p:txBody>
      </p:sp>
    </p:spTree>
    <p:extLst>
      <p:ext uri="{BB962C8B-B14F-4D97-AF65-F5344CB8AC3E}">
        <p14:creationId xmlns:p14="http://schemas.microsoft.com/office/powerpoint/2010/main" val="3699619941"/>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smtClean="0"/>
              <a:t>Office 365 </a:t>
            </a:r>
            <a:r>
              <a:rPr lang="en-US" dirty="0"/>
              <a:t>APIs</a:t>
            </a:r>
          </a:p>
        </p:txBody>
      </p:sp>
      <p:sp>
        <p:nvSpPr>
          <p:cNvPr id="3" name="Slide Number Placeholder 2"/>
          <p:cNvSpPr>
            <a:spLocks noGrp="1"/>
          </p:cNvSpPr>
          <p:nvPr>
            <p:ph type="sldNum" sz="quarter" idx="12"/>
          </p:nvPr>
        </p:nvSpPr>
        <p:spPr/>
        <p:txBody>
          <a:bodyPr/>
          <a:lstStyle/>
          <a:p>
            <a:fld id="{727B4C2D-45E2-4621-8491-2995EB46A674}" type="slidenum">
              <a:rPr lang="en-US" smtClean="0"/>
              <a:pPr/>
              <a:t>54</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688603" y="4838257"/>
            <a:ext cx="2010037" cy="497380"/>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1"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a:stCxn id="14" idx="0"/>
          </p:cNvCxnSpPr>
          <p:nvPr/>
        </p:nvCxnSpPr>
        <p:spPr>
          <a:xfrm flipV="1">
            <a:off x="5049385" y="3155182"/>
            <a:ext cx="135564" cy="935258"/>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332878" y="3622811"/>
            <a:ext cx="2213875"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Access Token presented</a:t>
            </a:r>
          </a:p>
          <a:p>
            <a:pPr algn="ctr"/>
            <a:r>
              <a:rPr lang="en-US" spc="-70" dirty="0" smtClean="0">
                <a:gradFill>
                  <a:gsLst>
                    <a:gs pos="2917">
                      <a:schemeClr val="bg2"/>
                    </a:gs>
                    <a:gs pos="95000">
                      <a:schemeClr val="bg2"/>
                    </a:gs>
                  </a:gsLst>
                  <a:lin ang="5400000" scaled="0"/>
                </a:gradFill>
              </a:rPr>
              <a:t>Along with request</a:t>
            </a:r>
          </a:p>
        </p:txBody>
      </p:sp>
    </p:spTree>
    <p:extLst>
      <p:ext uri="{BB962C8B-B14F-4D97-AF65-F5344CB8AC3E}">
        <p14:creationId xmlns:p14="http://schemas.microsoft.com/office/powerpoint/2010/main" val="2784401327"/>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smtClean="0"/>
              <a:t>Office 365 </a:t>
            </a:r>
            <a:r>
              <a:rPr lang="en-US" dirty="0"/>
              <a:t>APIs</a:t>
            </a:r>
          </a:p>
        </p:txBody>
      </p:sp>
      <p:sp>
        <p:nvSpPr>
          <p:cNvPr id="3" name="Slide Number Placeholder 2"/>
          <p:cNvSpPr>
            <a:spLocks noGrp="1"/>
          </p:cNvSpPr>
          <p:nvPr>
            <p:ph type="sldNum" sz="quarter" idx="12"/>
          </p:nvPr>
        </p:nvSpPr>
        <p:spPr/>
        <p:txBody>
          <a:bodyPr/>
          <a:lstStyle/>
          <a:p>
            <a:fld id="{727B4C2D-45E2-4621-8491-2995EB46A674}" type="slidenum">
              <a:rPr lang="en-US" smtClean="0"/>
              <a:pPr/>
              <a:t>55</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688603" y="4838257"/>
            <a:ext cx="2010037" cy="497380"/>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1"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flipH="1">
            <a:off x="4933741" y="3195376"/>
            <a:ext cx="170822" cy="895064"/>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564868" y="3622811"/>
            <a:ext cx="1749903" cy="276999"/>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Response returned</a:t>
            </a:r>
          </a:p>
        </p:txBody>
      </p:sp>
    </p:spTree>
    <p:extLst>
      <p:ext uri="{BB962C8B-B14F-4D97-AF65-F5344CB8AC3E}">
        <p14:creationId xmlns:p14="http://schemas.microsoft.com/office/powerpoint/2010/main" val="3435041438"/>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81118" y="1189580"/>
            <a:ext cx="11149013" cy="1975132"/>
          </a:xfrm>
        </p:spPr>
        <p:txBody>
          <a:bodyPr vert="horz" lIns="143391" tIns="89619" rIns="143391" bIns="89619" rtlCol="0">
            <a:noAutofit/>
          </a:bodyPr>
          <a:lstStyle/>
          <a:p>
            <a:r>
              <a:rPr lang="en-US" sz="3920" dirty="0"/>
              <a:t>Automatically determine URL of </a:t>
            </a:r>
            <a:r>
              <a:rPr lang="en-US" sz="3920" dirty="0" smtClean="0"/>
              <a:t>Office 365 </a:t>
            </a:r>
            <a:r>
              <a:rPr lang="en-US" sz="3920" dirty="0"/>
              <a:t>services</a:t>
            </a:r>
          </a:p>
          <a:p>
            <a:r>
              <a:rPr lang="en-US" sz="3920" dirty="0"/>
              <a:t>Supports device app and website flows</a:t>
            </a:r>
          </a:p>
          <a:p>
            <a:r>
              <a:rPr lang="en-US" sz="3920" dirty="0"/>
              <a:t>Secured using Azure AD authentication</a:t>
            </a:r>
          </a:p>
          <a:p>
            <a:r>
              <a:rPr lang="en-US" sz="3920" dirty="0"/>
              <a:t>Serves information stored about services in AAD</a:t>
            </a:r>
          </a:p>
        </p:txBody>
      </p:sp>
      <p:sp>
        <p:nvSpPr>
          <p:cNvPr id="2" name="Title 1"/>
          <p:cNvSpPr>
            <a:spLocks noGrp="1"/>
          </p:cNvSpPr>
          <p:nvPr>
            <p:ph type="title"/>
          </p:nvPr>
        </p:nvSpPr>
        <p:spPr>
          <a:xfrm>
            <a:off x="278504" y="281440"/>
            <a:ext cx="11149013" cy="747596"/>
          </a:xfrm>
        </p:spPr>
        <p:txBody>
          <a:bodyPr vert="horz" wrap="square" lIns="143391" tIns="89619" rIns="143391" bIns="89619" rtlCol="0" anchor="t">
            <a:noAutofit/>
          </a:bodyPr>
          <a:lstStyle/>
          <a:p>
            <a:r>
              <a:rPr lang="en-US" sz="5293" dirty="0"/>
              <a:t>Office 365 discovery services</a:t>
            </a:r>
          </a:p>
        </p:txBody>
      </p:sp>
    </p:spTree>
    <p:extLst>
      <p:ext uri="{BB962C8B-B14F-4D97-AF65-F5344CB8AC3E}">
        <p14:creationId xmlns:p14="http://schemas.microsoft.com/office/powerpoint/2010/main" val="5151999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3" y="1448597"/>
            <a:ext cx="11149013" cy="4220857"/>
          </a:xfrm>
        </p:spPr>
        <p:txBody>
          <a:bodyPr/>
          <a:lstStyle/>
          <a:p>
            <a:r>
              <a:rPr lang="en-US" dirty="0" err="1" smtClean="0"/>
              <a:t>AadGraphClient</a:t>
            </a:r>
            <a:r>
              <a:rPr lang="en-US" dirty="0" smtClean="0"/>
              <a:t> – Azure Active Directory</a:t>
            </a:r>
          </a:p>
          <a:p>
            <a:r>
              <a:rPr lang="en-US" dirty="0" err="1" smtClean="0"/>
              <a:t>ExchangeClient</a:t>
            </a:r>
            <a:r>
              <a:rPr lang="en-US" dirty="0" smtClean="0"/>
              <a:t> – Calendar, Contacts, Mail</a:t>
            </a:r>
          </a:p>
          <a:p>
            <a:r>
              <a:rPr lang="en-US" dirty="0" err="1" smtClean="0"/>
              <a:t>SharePointClient</a:t>
            </a:r>
            <a:r>
              <a:rPr lang="en-US" dirty="0" smtClean="0"/>
              <a:t> - Files</a:t>
            </a:r>
            <a:endParaRPr lang="en-US" dirty="0"/>
          </a:p>
        </p:txBody>
      </p:sp>
      <p:sp>
        <p:nvSpPr>
          <p:cNvPr id="3" name="Title 2"/>
          <p:cNvSpPr>
            <a:spLocks noGrp="1"/>
          </p:cNvSpPr>
          <p:nvPr>
            <p:ph type="title"/>
          </p:nvPr>
        </p:nvSpPr>
        <p:spPr/>
        <p:txBody>
          <a:bodyPr/>
          <a:lstStyle/>
          <a:p>
            <a:r>
              <a:rPr lang="en-US" dirty="0" smtClean="0"/>
              <a:t>Office 365 Clients</a:t>
            </a:r>
            <a:endParaRPr lang="en-US" dirty="0"/>
          </a:p>
        </p:txBody>
      </p:sp>
      <p:sp>
        <p:nvSpPr>
          <p:cNvPr id="4" name="Slide Number Placeholder 3"/>
          <p:cNvSpPr>
            <a:spLocks noGrp="1"/>
          </p:cNvSpPr>
          <p:nvPr>
            <p:ph type="sldNum" sz="quarter" idx="12"/>
          </p:nvPr>
        </p:nvSpPr>
        <p:spPr/>
        <p:txBody>
          <a:bodyPr/>
          <a:lstStyle/>
          <a:p>
            <a:pPr defTabSz="914001"/>
            <a:fld id="{727B4C2D-45E2-4621-8491-2995EB46A674}" type="slidenum">
              <a:rPr lang="en-US" smtClean="0">
                <a:gradFill>
                  <a:gsLst>
                    <a:gs pos="100000">
                      <a:srgbClr val="797A7D"/>
                    </a:gs>
                    <a:gs pos="0">
                      <a:srgbClr val="797A7D"/>
                    </a:gs>
                  </a:gsLst>
                  <a:lin ang="5400000" scaled="0"/>
                </a:gradFill>
              </a:rPr>
              <a:pPr defTabSz="914001"/>
              <a:t>57</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652405895"/>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6178" y="650838"/>
            <a:ext cx="9947615" cy="5467078"/>
          </a:xfrm>
          <a:prstGeom prst="rect">
            <a:avLst/>
          </a:prstGeom>
        </p:spPr>
      </p:pic>
    </p:spTree>
    <p:extLst>
      <p:ext uri="{BB962C8B-B14F-4D97-AF65-F5344CB8AC3E}">
        <p14:creationId xmlns:p14="http://schemas.microsoft.com/office/powerpoint/2010/main" val="2089671681"/>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OAuth</a:t>
            </a:r>
            <a:r>
              <a:rPr lang="en-US" dirty="0" smtClean="0"/>
              <a:t> Controller</a:t>
            </a:r>
            <a:endParaRPr lang="en-US" dirty="0"/>
          </a:p>
        </p:txBody>
      </p:sp>
      <p:sp>
        <p:nvSpPr>
          <p:cNvPr id="9" name="Subtitle 4"/>
          <p:cNvSpPr>
            <a:spLocks noGrp="1"/>
          </p:cNvSpPr>
          <p:nvPr>
            <p:ph type="subTitle" idx="1"/>
          </p:nvPr>
        </p:nvSpPr>
        <p:spPr/>
        <p:txBody>
          <a:bodyPr/>
          <a:lstStyle/>
          <a:p>
            <a:pPr lvl="0"/>
            <a:r>
              <a:rPr lang="en-US" dirty="0" smtClean="0"/>
              <a:t>Development Scenarios</a:t>
            </a:r>
            <a:endParaRPr lang="en-US" dirty="0"/>
          </a:p>
        </p:txBody>
      </p:sp>
    </p:spTree>
    <p:extLst>
      <p:ext uri="{BB962C8B-B14F-4D97-AF65-F5344CB8AC3E}">
        <p14:creationId xmlns:p14="http://schemas.microsoft.com/office/powerpoint/2010/main" val="2764514227"/>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Azure Active Directory</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852646005"/>
      </p:ext>
    </p:extLst>
  </p:cSld>
  <p:clrMapOvr>
    <a:masterClrMapping/>
  </p:clrMapOvr>
  <p:transition>
    <p:fade/>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571165"/>
          </a:xfrm>
        </p:spPr>
        <p:txBody>
          <a:bodyPr/>
          <a:lstStyle/>
          <a:p>
            <a:r>
              <a:rPr lang="en-US" dirty="0" smtClean="0"/>
              <a:t>Embodies all </a:t>
            </a:r>
            <a:r>
              <a:rPr lang="en-US" dirty="0" err="1" smtClean="0"/>
              <a:t>OAuth</a:t>
            </a:r>
            <a:r>
              <a:rPr lang="en-US" dirty="0" smtClean="0"/>
              <a:t> operations</a:t>
            </a:r>
          </a:p>
          <a:p>
            <a:r>
              <a:rPr lang="en-US" dirty="0" smtClean="0"/>
              <a:t>Allows code customizations for special situations</a:t>
            </a:r>
          </a:p>
          <a:p>
            <a:r>
              <a:rPr lang="en-US" dirty="0" smtClean="0"/>
              <a:t>Available on </a:t>
            </a:r>
            <a:r>
              <a:rPr lang="en-US" dirty="0" err="1" smtClean="0"/>
              <a:t>GitHub</a:t>
            </a:r>
            <a:endParaRPr lang="en-US" dirty="0" smtClean="0"/>
          </a:p>
          <a:p>
            <a:r>
              <a:rPr lang="en-US" sz="2000" dirty="0">
                <a:hlinkClick r:id="rId3"/>
              </a:rPr>
              <a:t>https://github.com/AzureADSamples/WebApp-WebAPI-OAuth2-UserIdentity-DotNet</a:t>
            </a:r>
            <a:r>
              <a:rPr lang="en-US" sz="2000" dirty="0" smtClean="0">
                <a:hlinkClick r:id="rId3"/>
              </a:rPr>
              <a:t>/</a:t>
            </a:r>
            <a:br>
              <a:rPr lang="en-US" sz="2000" dirty="0" smtClean="0">
                <a:hlinkClick r:id="rId3"/>
              </a:rPr>
            </a:br>
            <a:r>
              <a:rPr lang="en-US" sz="2000" dirty="0" smtClean="0">
                <a:hlinkClick r:id="rId3"/>
              </a:rPr>
              <a:t>blob/master/</a:t>
            </a:r>
            <a:r>
              <a:rPr lang="en-US" sz="2000" dirty="0" err="1" smtClean="0">
                <a:hlinkClick r:id="rId3"/>
              </a:rPr>
              <a:t>WebApp</a:t>
            </a:r>
            <a:r>
              <a:rPr lang="en-US" sz="2000" dirty="0" smtClean="0">
                <a:hlinkClick r:id="rId3"/>
              </a:rPr>
              <a:t>/Controllers/</a:t>
            </a:r>
            <a:r>
              <a:rPr lang="en-US" sz="2000" dirty="0" err="1" smtClean="0">
                <a:hlinkClick r:id="rId3"/>
              </a:rPr>
              <a:t>OAuthController.cs</a:t>
            </a:r>
            <a:endParaRPr lang="en-US" sz="2000" dirty="0"/>
          </a:p>
        </p:txBody>
      </p:sp>
      <p:sp>
        <p:nvSpPr>
          <p:cNvPr id="3" name="Title 2"/>
          <p:cNvSpPr>
            <a:spLocks noGrp="1"/>
          </p:cNvSpPr>
          <p:nvPr>
            <p:ph type="title"/>
          </p:nvPr>
        </p:nvSpPr>
        <p:spPr/>
        <p:txBody>
          <a:bodyPr/>
          <a:lstStyle/>
          <a:p>
            <a:r>
              <a:rPr lang="en-US" dirty="0" err="1" smtClean="0"/>
              <a:t>OAuth</a:t>
            </a:r>
            <a:r>
              <a:rPr lang="en-US" dirty="0" smtClean="0"/>
              <a:t> Controller class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60</a:t>
            </a:fld>
            <a:endParaRPr lang="en-US" dirty="0"/>
          </a:p>
        </p:txBody>
      </p:sp>
    </p:spTree>
    <p:extLst>
      <p:ext uri="{BB962C8B-B14F-4D97-AF65-F5344CB8AC3E}">
        <p14:creationId xmlns:p14="http://schemas.microsoft.com/office/powerpoint/2010/main" val="2770436368"/>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11841"/>
          </a:xfrm>
        </p:spPr>
        <p:txBody>
          <a:bodyPr/>
          <a:lstStyle/>
          <a:p>
            <a:r>
              <a:rPr lang="en-US" dirty="0" smtClean="0"/>
              <a:t>User has Organizational Account</a:t>
            </a:r>
          </a:p>
          <a:p>
            <a:r>
              <a:rPr lang="en-US" dirty="0" smtClean="0"/>
              <a:t>App deployed as an Azure Web Site</a:t>
            </a:r>
          </a:p>
          <a:p>
            <a:r>
              <a:rPr lang="en-US" dirty="0" smtClean="0"/>
              <a:t>App registered with Azure Active Directory</a:t>
            </a:r>
          </a:p>
          <a:p>
            <a:r>
              <a:rPr lang="en-US" dirty="0" smtClean="0"/>
              <a:t>Client ID and Client Secret defined in AAD</a:t>
            </a:r>
          </a:p>
          <a:p>
            <a:r>
              <a:rPr lang="en-US" dirty="0" smtClean="0"/>
              <a:t>Permissions granted specifically in AAD</a:t>
            </a:r>
            <a:endParaRPr lang="en-US" dirty="0"/>
          </a:p>
        </p:txBody>
      </p:sp>
      <p:sp>
        <p:nvSpPr>
          <p:cNvPr id="3" name="Title 2"/>
          <p:cNvSpPr>
            <a:spLocks noGrp="1"/>
          </p:cNvSpPr>
          <p:nvPr>
            <p:ph type="title"/>
          </p:nvPr>
        </p:nvSpPr>
        <p:spPr/>
        <p:txBody>
          <a:bodyPr/>
          <a:lstStyle/>
          <a:p>
            <a:r>
              <a:rPr lang="en-US" dirty="0" err="1" smtClean="0"/>
              <a:t>OAuth</a:t>
            </a:r>
            <a:r>
              <a:rPr lang="en-US" dirty="0" smtClean="0"/>
              <a:t> Controller Flow Scenario</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61</a:t>
            </a:fld>
            <a:endParaRPr lang="en-US" dirty="0"/>
          </a:p>
        </p:txBody>
      </p:sp>
    </p:spTree>
    <p:extLst>
      <p:ext uri="{BB962C8B-B14F-4D97-AF65-F5344CB8AC3E}">
        <p14:creationId xmlns:p14="http://schemas.microsoft.com/office/powerpoint/2010/main" val="3056435284"/>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OAuth</a:t>
            </a:r>
            <a:r>
              <a:rPr lang="en-US" dirty="0" smtClean="0"/>
              <a:t> 2.0 Flow </a:t>
            </a:r>
            <a:r>
              <a:rPr lang="en-US" dirty="0" err="1" smtClean="0"/>
              <a:t>OAuth</a:t>
            </a:r>
            <a:r>
              <a:rPr lang="en-US" dirty="0" smtClean="0"/>
              <a:t> Controller</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62</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706877" y="4838257"/>
            <a:ext cx="1973489"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Active Directory</a:t>
            </a: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spTree>
    <p:extLst>
      <p:ext uri="{BB962C8B-B14F-4D97-AF65-F5344CB8AC3E}">
        <p14:creationId xmlns:p14="http://schemas.microsoft.com/office/powerpoint/2010/main" val="3546972997"/>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err="1"/>
              <a:t>OAuth</a:t>
            </a:r>
            <a:r>
              <a:rPr lang="en-US" dirty="0"/>
              <a:t> Controller</a:t>
            </a:r>
          </a:p>
        </p:txBody>
      </p:sp>
      <p:sp>
        <p:nvSpPr>
          <p:cNvPr id="3" name="Slide Number Placeholder 2"/>
          <p:cNvSpPr>
            <a:spLocks noGrp="1"/>
          </p:cNvSpPr>
          <p:nvPr>
            <p:ph type="sldNum" sz="quarter" idx="12"/>
          </p:nvPr>
        </p:nvSpPr>
        <p:spPr/>
        <p:txBody>
          <a:bodyPr/>
          <a:lstStyle/>
          <a:p>
            <a:fld id="{727B4C2D-45E2-4621-8491-2995EB46A674}" type="slidenum">
              <a:rPr lang="en-US" smtClean="0"/>
              <a:pPr/>
              <a:t>63</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706876" y="4838257"/>
            <a:ext cx="1973490"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0"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a:stCxn id="4" idx="1"/>
          </p:cNvCxnSpPr>
          <p:nvPr/>
        </p:nvCxnSpPr>
        <p:spPr>
          <a:xfrm flipV="1">
            <a:off x="2286813" y="2230734"/>
            <a:ext cx="1810225" cy="57958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441749" y="1577591"/>
            <a:ext cx="1520544"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User accesses</a:t>
            </a:r>
          </a:p>
          <a:p>
            <a:pPr algn="ctr"/>
            <a:r>
              <a:rPr lang="en-US" spc="-70" dirty="0" smtClean="0">
                <a:gradFill>
                  <a:gsLst>
                    <a:gs pos="2917">
                      <a:schemeClr val="bg2"/>
                    </a:gs>
                    <a:gs pos="95000">
                      <a:schemeClr val="bg2"/>
                    </a:gs>
                  </a:gsLst>
                  <a:lin ang="5400000" scaled="0"/>
                </a:gradFill>
              </a:rPr>
              <a:t>Web application</a:t>
            </a:r>
          </a:p>
        </p:txBody>
      </p:sp>
    </p:spTree>
    <p:extLst>
      <p:ext uri="{BB962C8B-B14F-4D97-AF65-F5344CB8AC3E}">
        <p14:creationId xmlns:p14="http://schemas.microsoft.com/office/powerpoint/2010/main" val="3951939010"/>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err="1"/>
              <a:t>OAuth</a:t>
            </a:r>
            <a:r>
              <a:rPr lang="en-US" dirty="0"/>
              <a:t> Controller</a:t>
            </a:r>
          </a:p>
        </p:txBody>
      </p:sp>
      <p:sp>
        <p:nvSpPr>
          <p:cNvPr id="3" name="Slide Number Placeholder 2"/>
          <p:cNvSpPr>
            <a:spLocks noGrp="1"/>
          </p:cNvSpPr>
          <p:nvPr>
            <p:ph type="sldNum" sz="quarter" idx="12"/>
          </p:nvPr>
        </p:nvSpPr>
        <p:spPr/>
        <p:txBody>
          <a:bodyPr/>
          <a:lstStyle/>
          <a:p>
            <a:fld id="{727B4C2D-45E2-4621-8491-2995EB46A674}" type="slidenum">
              <a:rPr lang="en-US" smtClean="0"/>
              <a:pPr/>
              <a:t>64</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706876" y="4838257"/>
            <a:ext cx="1973490"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0"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a:stCxn id="4" idx="1"/>
          </p:cNvCxnSpPr>
          <p:nvPr/>
        </p:nvCxnSpPr>
        <p:spPr>
          <a:xfrm>
            <a:off x="2286813" y="2810321"/>
            <a:ext cx="5560950" cy="153056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347710" y="3425962"/>
            <a:ext cx="1725922" cy="276999"/>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Redirected to AAD</a:t>
            </a:r>
          </a:p>
        </p:txBody>
      </p:sp>
    </p:spTree>
    <p:extLst>
      <p:ext uri="{BB962C8B-B14F-4D97-AF65-F5344CB8AC3E}">
        <p14:creationId xmlns:p14="http://schemas.microsoft.com/office/powerpoint/2010/main" val="3382284779"/>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err="1"/>
              <a:t>OAuth</a:t>
            </a:r>
            <a:r>
              <a:rPr lang="en-US" dirty="0"/>
              <a:t> Controller</a:t>
            </a:r>
          </a:p>
        </p:txBody>
      </p:sp>
      <p:sp>
        <p:nvSpPr>
          <p:cNvPr id="3" name="Slide Number Placeholder 2"/>
          <p:cNvSpPr>
            <a:spLocks noGrp="1"/>
          </p:cNvSpPr>
          <p:nvPr>
            <p:ph type="sldNum" sz="quarter" idx="12"/>
          </p:nvPr>
        </p:nvSpPr>
        <p:spPr/>
        <p:txBody>
          <a:bodyPr/>
          <a:lstStyle/>
          <a:p>
            <a:fld id="{727B4C2D-45E2-4621-8491-2995EB46A674}" type="slidenum">
              <a:rPr lang="en-US" smtClean="0"/>
              <a:pPr/>
              <a:t>65</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706876" y="4838257"/>
            <a:ext cx="1973490"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0"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a:off x="2517310" y="2974312"/>
            <a:ext cx="5350549" cy="1116128"/>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651640" y="2810828"/>
            <a:ext cx="1437125" cy="830997"/>
          </a:xfrm>
          <a:prstGeom prst="rect">
            <a:avLst/>
          </a:prstGeom>
          <a:noFill/>
        </p:spPr>
        <p:txBody>
          <a:bodyPr wrap="none" lIns="0" tIns="0" rIns="0" bIns="0" rtlCol="0">
            <a:spAutoFit/>
          </a:bodyPr>
          <a:lstStyle/>
          <a:p>
            <a:pPr algn="ctr"/>
            <a:r>
              <a:rPr lang="en-US" spc="-70" dirty="0" err="1" smtClean="0">
                <a:gradFill>
                  <a:gsLst>
                    <a:gs pos="2917">
                      <a:schemeClr val="bg2"/>
                    </a:gs>
                    <a:gs pos="95000">
                      <a:schemeClr val="bg2"/>
                    </a:gs>
                  </a:gsLst>
                  <a:lin ang="5400000" scaled="0"/>
                </a:gradFill>
              </a:rPr>
              <a:t>Auth</a:t>
            </a:r>
            <a:r>
              <a:rPr lang="en-US" spc="-70" dirty="0" smtClean="0">
                <a:gradFill>
                  <a:gsLst>
                    <a:gs pos="2917">
                      <a:schemeClr val="bg2"/>
                    </a:gs>
                    <a:gs pos="95000">
                      <a:schemeClr val="bg2"/>
                    </a:gs>
                  </a:gsLst>
                  <a:lin ang="5400000" scaled="0"/>
                </a:gradFill>
              </a:rPr>
              <a:t> Code</a:t>
            </a:r>
          </a:p>
          <a:p>
            <a:pPr algn="ctr"/>
            <a:r>
              <a:rPr lang="en-US" spc="-70" dirty="0">
                <a:gradFill>
                  <a:gsLst>
                    <a:gs pos="2917">
                      <a:schemeClr val="bg2"/>
                    </a:gs>
                    <a:gs pos="95000">
                      <a:schemeClr val="bg2"/>
                    </a:gs>
                  </a:gsLst>
                  <a:lin ang="5400000" scaled="0"/>
                </a:gradFill>
              </a:rPr>
              <a:t>r</a:t>
            </a:r>
            <a:r>
              <a:rPr lang="en-US" spc="-70" dirty="0" smtClean="0">
                <a:gradFill>
                  <a:gsLst>
                    <a:gs pos="2917">
                      <a:schemeClr val="bg2"/>
                    </a:gs>
                    <a:gs pos="95000">
                      <a:schemeClr val="bg2"/>
                    </a:gs>
                  </a:gsLst>
                  <a:lin ang="5400000" scaled="0"/>
                </a:gradFill>
              </a:rPr>
              <a:t>eturned and </a:t>
            </a:r>
          </a:p>
          <a:p>
            <a:pPr algn="ctr"/>
            <a:r>
              <a:rPr lang="en-US" spc="-70" dirty="0">
                <a:gradFill>
                  <a:gsLst>
                    <a:gs pos="2917">
                      <a:schemeClr val="bg2"/>
                    </a:gs>
                    <a:gs pos="95000">
                      <a:schemeClr val="bg2"/>
                    </a:gs>
                  </a:gsLst>
                  <a:lin ang="5400000" scaled="0"/>
                </a:gradFill>
              </a:rPr>
              <a:t>u</a:t>
            </a:r>
            <a:r>
              <a:rPr lang="en-US" spc="-70" dirty="0" smtClean="0">
                <a:gradFill>
                  <a:gsLst>
                    <a:gs pos="2917">
                      <a:schemeClr val="bg2"/>
                    </a:gs>
                    <a:gs pos="95000">
                      <a:schemeClr val="bg2"/>
                    </a:gs>
                  </a:gsLst>
                  <a:lin ang="5400000" scaled="0"/>
                </a:gradFill>
              </a:rPr>
              <a:t>ser redirected </a:t>
            </a:r>
          </a:p>
        </p:txBody>
      </p:sp>
      <p:cxnSp>
        <p:nvCxnSpPr>
          <p:cNvPr id="18" name="Straight Arrow Connector 17"/>
          <p:cNvCxnSpPr/>
          <p:nvPr/>
        </p:nvCxnSpPr>
        <p:spPr>
          <a:xfrm flipV="1">
            <a:off x="2286813" y="2230734"/>
            <a:ext cx="1810225" cy="579587"/>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9628309" y="1243114"/>
            <a:ext cx="2039816" cy="2215991"/>
          </a:xfrm>
          <a:prstGeom prst="rect">
            <a:avLst/>
          </a:prstGeom>
          <a:noFill/>
        </p:spPr>
        <p:txBody>
          <a:bodyPr wrap="square" lIns="0" tIns="0" rIns="0" bIns="0" rtlCol="0">
            <a:spAutoFit/>
          </a:bodyPr>
          <a:lstStyle/>
          <a:p>
            <a:r>
              <a:rPr lang="en-US" sz="2400" i="1" spc="-70" dirty="0" smtClean="0">
                <a:solidFill>
                  <a:srgbClr val="FF0000"/>
                </a:solidFill>
              </a:rPr>
              <a:t>The consent form is not utilized when permissions are explicitly granted in AAD.</a:t>
            </a:r>
          </a:p>
        </p:txBody>
      </p:sp>
    </p:spTree>
    <p:extLst>
      <p:ext uri="{BB962C8B-B14F-4D97-AF65-F5344CB8AC3E}">
        <p14:creationId xmlns:p14="http://schemas.microsoft.com/office/powerpoint/2010/main" val="2374894470"/>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err="1"/>
              <a:t>OAuth</a:t>
            </a:r>
            <a:r>
              <a:rPr lang="en-US" dirty="0"/>
              <a:t> Controller</a:t>
            </a:r>
          </a:p>
        </p:txBody>
      </p:sp>
      <p:sp>
        <p:nvSpPr>
          <p:cNvPr id="3" name="Slide Number Placeholder 2"/>
          <p:cNvSpPr>
            <a:spLocks noGrp="1"/>
          </p:cNvSpPr>
          <p:nvPr>
            <p:ph type="sldNum" sz="quarter" idx="12"/>
          </p:nvPr>
        </p:nvSpPr>
        <p:spPr/>
        <p:txBody>
          <a:bodyPr/>
          <a:lstStyle/>
          <a:p>
            <a:fld id="{727B4C2D-45E2-4621-8491-2995EB46A674}" type="slidenum">
              <a:rPr lang="en-US" smtClean="0"/>
              <a:pPr/>
              <a:t>66</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706876" y="4838257"/>
            <a:ext cx="1973490"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0"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flipH="1" flipV="1">
            <a:off x="6347710" y="2823587"/>
            <a:ext cx="1616068" cy="1155560"/>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993497" y="2533321"/>
            <a:ext cx="1796517" cy="830997"/>
          </a:xfrm>
          <a:prstGeom prst="rect">
            <a:avLst/>
          </a:prstGeom>
          <a:noFill/>
        </p:spPr>
        <p:txBody>
          <a:bodyPr wrap="none" lIns="0" tIns="0" rIns="0" bIns="0" rtlCol="0">
            <a:spAutoFit/>
          </a:bodyPr>
          <a:lstStyle/>
          <a:p>
            <a:pPr algn="ctr"/>
            <a:r>
              <a:rPr lang="en-US" spc="-70" dirty="0" err="1" smtClean="0">
                <a:gradFill>
                  <a:gsLst>
                    <a:gs pos="2917">
                      <a:schemeClr val="bg2"/>
                    </a:gs>
                    <a:gs pos="95000">
                      <a:schemeClr val="bg2"/>
                    </a:gs>
                  </a:gsLst>
                  <a:lin ang="5400000" scaled="0"/>
                </a:gradFill>
              </a:rPr>
              <a:t>Auth</a:t>
            </a:r>
            <a:r>
              <a:rPr lang="en-US" spc="-70" dirty="0" smtClean="0">
                <a:gradFill>
                  <a:gsLst>
                    <a:gs pos="2917">
                      <a:schemeClr val="bg2"/>
                    </a:gs>
                    <a:gs pos="95000">
                      <a:schemeClr val="bg2"/>
                    </a:gs>
                  </a:gsLst>
                  <a:lin ang="5400000" scaled="0"/>
                </a:gradFill>
              </a:rPr>
              <a:t> Code, </a:t>
            </a:r>
          </a:p>
          <a:p>
            <a:pPr algn="ctr"/>
            <a:r>
              <a:rPr lang="en-US" spc="-70" dirty="0" smtClean="0">
                <a:gradFill>
                  <a:gsLst>
                    <a:gs pos="2917">
                      <a:schemeClr val="bg2"/>
                    </a:gs>
                    <a:gs pos="95000">
                      <a:schemeClr val="bg2"/>
                    </a:gs>
                  </a:gsLst>
                  <a:lin ang="5400000" scaled="0"/>
                </a:gradFill>
              </a:rPr>
              <a:t>App Id, App Secret </a:t>
            </a:r>
          </a:p>
          <a:p>
            <a:pPr algn="ctr"/>
            <a:r>
              <a:rPr lang="en-US" spc="-70" dirty="0" smtClean="0">
                <a:gradFill>
                  <a:gsLst>
                    <a:gs pos="2917">
                      <a:schemeClr val="bg2"/>
                    </a:gs>
                    <a:gs pos="95000">
                      <a:schemeClr val="bg2"/>
                    </a:gs>
                  </a:gsLst>
                  <a:lin ang="5400000" scaled="0"/>
                </a:gradFill>
              </a:rPr>
              <a:t>sent</a:t>
            </a:r>
          </a:p>
        </p:txBody>
      </p:sp>
    </p:spTree>
    <p:extLst>
      <p:ext uri="{BB962C8B-B14F-4D97-AF65-F5344CB8AC3E}">
        <p14:creationId xmlns:p14="http://schemas.microsoft.com/office/powerpoint/2010/main" val="769820473"/>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err="1"/>
              <a:t>OAuth</a:t>
            </a:r>
            <a:r>
              <a:rPr lang="en-US" dirty="0"/>
              <a:t> Controller</a:t>
            </a:r>
          </a:p>
        </p:txBody>
      </p:sp>
      <p:sp>
        <p:nvSpPr>
          <p:cNvPr id="3" name="Slide Number Placeholder 2"/>
          <p:cNvSpPr>
            <a:spLocks noGrp="1"/>
          </p:cNvSpPr>
          <p:nvPr>
            <p:ph type="sldNum" sz="quarter" idx="12"/>
          </p:nvPr>
        </p:nvSpPr>
        <p:spPr/>
        <p:txBody>
          <a:bodyPr/>
          <a:lstStyle/>
          <a:p>
            <a:fld id="{727B4C2D-45E2-4621-8491-2995EB46A674}" type="slidenum">
              <a:rPr lang="en-US" smtClean="0"/>
              <a:pPr/>
              <a:t>67</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706876" y="4838257"/>
            <a:ext cx="1973490"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0"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a:off x="6129495" y="2903974"/>
            <a:ext cx="1603786" cy="1186466"/>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931388" y="2778619"/>
            <a:ext cx="1775038"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Access and Refresh</a:t>
            </a:r>
          </a:p>
          <a:p>
            <a:pPr algn="ctr"/>
            <a:r>
              <a:rPr lang="en-US" spc="-70" dirty="0" smtClean="0">
                <a:gradFill>
                  <a:gsLst>
                    <a:gs pos="2917">
                      <a:schemeClr val="bg2"/>
                    </a:gs>
                    <a:gs pos="95000">
                      <a:schemeClr val="bg2"/>
                    </a:gs>
                  </a:gsLst>
                  <a:lin ang="5400000" scaled="0"/>
                </a:gradFill>
              </a:rPr>
              <a:t>Tokens returned</a:t>
            </a:r>
          </a:p>
        </p:txBody>
      </p:sp>
    </p:spTree>
    <p:extLst>
      <p:ext uri="{BB962C8B-B14F-4D97-AF65-F5344CB8AC3E}">
        <p14:creationId xmlns:p14="http://schemas.microsoft.com/office/powerpoint/2010/main" val="2508270282"/>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err="1"/>
              <a:t>OAuth</a:t>
            </a:r>
            <a:r>
              <a:rPr lang="en-US" dirty="0"/>
              <a:t> Controller</a:t>
            </a:r>
          </a:p>
        </p:txBody>
      </p:sp>
      <p:sp>
        <p:nvSpPr>
          <p:cNvPr id="3" name="Slide Number Placeholder 2"/>
          <p:cNvSpPr>
            <a:spLocks noGrp="1"/>
          </p:cNvSpPr>
          <p:nvPr>
            <p:ph type="sldNum" sz="quarter" idx="12"/>
          </p:nvPr>
        </p:nvSpPr>
        <p:spPr/>
        <p:txBody>
          <a:bodyPr/>
          <a:lstStyle/>
          <a:p>
            <a:fld id="{727B4C2D-45E2-4621-8491-2995EB46A674}" type="slidenum">
              <a:rPr lang="en-US" smtClean="0"/>
              <a:pPr/>
              <a:t>68</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706876" y="4838257"/>
            <a:ext cx="1973490"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0"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a:stCxn id="14" idx="0"/>
          </p:cNvCxnSpPr>
          <p:nvPr/>
        </p:nvCxnSpPr>
        <p:spPr>
          <a:xfrm flipV="1">
            <a:off x="5049385" y="3155182"/>
            <a:ext cx="135564" cy="935258"/>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332878" y="3622811"/>
            <a:ext cx="2213875" cy="553998"/>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Access Token presented</a:t>
            </a:r>
          </a:p>
          <a:p>
            <a:pPr algn="ctr"/>
            <a:r>
              <a:rPr lang="en-US" spc="-70" dirty="0" smtClean="0">
                <a:gradFill>
                  <a:gsLst>
                    <a:gs pos="2917">
                      <a:schemeClr val="bg2"/>
                    </a:gs>
                    <a:gs pos="95000">
                      <a:schemeClr val="bg2"/>
                    </a:gs>
                  </a:gsLst>
                  <a:lin ang="5400000" scaled="0"/>
                </a:gradFill>
              </a:rPr>
              <a:t>Along with request</a:t>
            </a:r>
          </a:p>
        </p:txBody>
      </p:sp>
    </p:spTree>
    <p:extLst>
      <p:ext uri="{BB962C8B-B14F-4D97-AF65-F5344CB8AC3E}">
        <p14:creationId xmlns:p14="http://schemas.microsoft.com/office/powerpoint/2010/main" val="621140244"/>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OAuth</a:t>
            </a:r>
            <a:r>
              <a:rPr lang="en-US" dirty="0"/>
              <a:t> 2.0 Flow </a:t>
            </a:r>
            <a:r>
              <a:rPr lang="en-US" dirty="0" err="1"/>
              <a:t>OAuth</a:t>
            </a:r>
            <a:r>
              <a:rPr lang="en-US" dirty="0"/>
              <a:t> Controller</a:t>
            </a:r>
          </a:p>
        </p:txBody>
      </p:sp>
      <p:sp>
        <p:nvSpPr>
          <p:cNvPr id="3" name="Slide Number Placeholder 2"/>
          <p:cNvSpPr>
            <a:spLocks noGrp="1"/>
          </p:cNvSpPr>
          <p:nvPr>
            <p:ph type="sldNum" sz="quarter" idx="12"/>
          </p:nvPr>
        </p:nvSpPr>
        <p:spPr/>
        <p:txBody>
          <a:bodyPr/>
          <a:lstStyle/>
          <a:p>
            <a:fld id="{727B4C2D-45E2-4621-8491-2995EB46A674}" type="slidenum">
              <a:rPr lang="en-US" smtClean="0"/>
              <a:pPr/>
              <a:t>69</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292026" y="2336411"/>
            <a:ext cx="994787" cy="947818"/>
          </a:xfrm>
          <a:prstGeom prst="rect">
            <a:avLst/>
          </a:prstGeom>
        </p:spPr>
      </p:pic>
      <p:sp>
        <p:nvSpPr>
          <p:cNvPr id="5" name="TextBox 4"/>
          <p:cNvSpPr txBox="1"/>
          <p:nvPr/>
        </p:nvSpPr>
        <p:spPr>
          <a:xfrm>
            <a:off x="1061527" y="3377866"/>
            <a:ext cx="1455783"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End User</a:t>
            </a:r>
          </a:p>
          <a:p>
            <a:pPr algn="ctr"/>
            <a:r>
              <a:rPr lang="en-US" sz="1600" spc="-70" dirty="0" smtClean="0">
                <a:gradFill>
                  <a:gsLst>
                    <a:gs pos="2917">
                      <a:schemeClr val="bg2"/>
                    </a:gs>
                    <a:gs pos="95000">
                      <a:schemeClr val="bg2"/>
                    </a:gs>
                  </a:gsLst>
                  <a:lin ang="5400000" scaled="0"/>
                </a:gradFill>
              </a:rPr>
              <a:t>(Resource Owner)</a:t>
            </a: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8572" y="1378691"/>
            <a:ext cx="2149138" cy="168634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0" name="TextBox 9"/>
          <p:cNvSpPr txBox="1"/>
          <p:nvPr/>
        </p:nvSpPr>
        <p:spPr>
          <a:xfrm>
            <a:off x="9706876" y="4838257"/>
            <a:ext cx="1973490"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a:t>
            </a:r>
            <a:r>
              <a:rPr lang="en-US" sz="1600" b="1" spc="-70" dirty="0">
                <a:gradFill>
                  <a:gsLst>
                    <a:gs pos="2917">
                      <a:schemeClr val="bg2"/>
                    </a:gs>
                    <a:gs pos="95000">
                      <a:schemeClr val="bg2"/>
                    </a:gs>
                  </a:gsLst>
                  <a:lin ang="5400000" scaled="0"/>
                </a:gradFill>
              </a:rPr>
              <a:t>Active Directory</a:t>
            </a:r>
            <a:endParaRPr lang="en-US" sz="1600" b="1" spc="-70" dirty="0" smtClean="0">
              <a:gradFill>
                <a:gsLst>
                  <a:gs pos="2917">
                    <a:schemeClr val="bg2"/>
                  </a:gs>
                  <a:gs pos="95000">
                    <a:schemeClr val="bg2"/>
                  </a:gs>
                </a:gsLst>
                <a:lin ang="5400000" scaled="0"/>
              </a:gradFill>
            </a:endParaRPr>
          </a:p>
          <a:p>
            <a:pPr algn="ctr"/>
            <a:r>
              <a:rPr lang="en-US" sz="1600" spc="-70" dirty="0" smtClean="0">
                <a:gradFill>
                  <a:gsLst>
                    <a:gs pos="2917">
                      <a:schemeClr val="bg2"/>
                    </a:gs>
                    <a:gs pos="95000">
                      <a:schemeClr val="bg2"/>
                    </a:gs>
                  </a:gsLst>
                  <a:lin ang="5400000" scaled="0"/>
                </a:gradFill>
              </a:rPr>
              <a:t>(Authorization Server)</a:t>
            </a:r>
          </a:p>
        </p:txBody>
      </p:sp>
      <p:sp>
        <p:nvSpPr>
          <p:cNvPr id="11" name="TextBox 10"/>
          <p:cNvSpPr txBox="1"/>
          <p:nvPr/>
        </p:nvSpPr>
        <p:spPr>
          <a:xfrm>
            <a:off x="6347710" y="1378691"/>
            <a:ext cx="1345112"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Azure Web Site</a:t>
            </a:r>
          </a:p>
          <a:p>
            <a:pPr algn="ctr"/>
            <a:r>
              <a:rPr lang="en-US" sz="1600" spc="-70" dirty="0" smtClean="0">
                <a:gradFill>
                  <a:gsLst>
                    <a:gs pos="2917">
                      <a:schemeClr val="bg2"/>
                    </a:gs>
                    <a:gs pos="95000">
                      <a:schemeClr val="bg2"/>
                    </a:gs>
                  </a:gsLst>
                  <a:lin ang="5400000" scaled="0"/>
                </a:gradFill>
              </a:rPr>
              <a:t>(Client)</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3778" y="3075304"/>
            <a:ext cx="2255396" cy="2255396"/>
          </a:xfrm>
          <a:prstGeom prst="rect">
            <a:avLst/>
          </a:prstGeom>
          <a:effectLst>
            <a:outerShdw blurRad="152400" dist="317500" dir="5400000" sx="90000" sy="-19000" rotWithShape="0">
              <a:prstClr val="black">
                <a:alpha val="15000"/>
              </a:prstClr>
            </a:outerShdw>
          </a:effectLst>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7752" y="4090440"/>
            <a:ext cx="1543265" cy="1495634"/>
          </a:xfrm>
          <a:prstGeom prst="rect">
            <a:avLst/>
          </a:prstGeom>
          <a:effectLst>
            <a:outerShdw blurRad="152400" dist="317500" dir="5400000" sx="90000" sy="-19000" rotWithShape="0">
              <a:prstClr val="black">
                <a:alpha val="15000"/>
              </a:prstClr>
            </a:outerShdw>
          </a:effectLst>
        </p:spPr>
      </p:pic>
      <p:sp>
        <p:nvSpPr>
          <p:cNvPr id="15" name="TextBox 14"/>
          <p:cNvSpPr txBox="1"/>
          <p:nvPr/>
        </p:nvSpPr>
        <p:spPr>
          <a:xfrm>
            <a:off x="2517310" y="5211721"/>
            <a:ext cx="1579728" cy="492443"/>
          </a:xfrm>
          <a:prstGeom prst="rect">
            <a:avLst/>
          </a:prstGeom>
          <a:noFill/>
        </p:spPr>
        <p:txBody>
          <a:bodyPr wrap="none" lIns="0" tIns="0" rIns="0" bIns="0" rtlCol="0">
            <a:spAutoFit/>
          </a:bodyPr>
          <a:lstStyle/>
          <a:p>
            <a:pPr algn="ctr"/>
            <a:r>
              <a:rPr lang="en-US" sz="1600" b="1" spc="-70" dirty="0" smtClean="0">
                <a:gradFill>
                  <a:gsLst>
                    <a:gs pos="2917">
                      <a:schemeClr val="bg2"/>
                    </a:gs>
                    <a:gs pos="95000">
                      <a:schemeClr val="bg2"/>
                    </a:gs>
                  </a:gsLst>
                  <a:lin ang="5400000" scaled="0"/>
                </a:gradFill>
              </a:rPr>
              <a:t>SharePoint Online</a:t>
            </a:r>
          </a:p>
          <a:p>
            <a:pPr algn="ctr"/>
            <a:r>
              <a:rPr lang="en-US" sz="1600" spc="-70" dirty="0" smtClean="0">
                <a:gradFill>
                  <a:gsLst>
                    <a:gs pos="2917">
                      <a:schemeClr val="bg2"/>
                    </a:gs>
                    <a:gs pos="95000">
                      <a:schemeClr val="bg2"/>
                    </a:gs>
                  </a:gsLst>
                  <a:lin ang="5400000" scaled="0"/>
                </a:gradFill>
              </a:rPr>
              <a:t>(Resource Server)</a:t>
            </a:r>
          </a:p>
        </p:txBody>
      </p:sp>
      <p:cxnSp>
        <p:nvCxnSpPr>
          <p:cNvPr id="7" name="Straight Arrow Connector 6"/>
          <p:cNvCxnSpPr/>
          <p:nvPr/>
        </p:nvCxnSpPr>
        <p:spPr>
          <a:xfrm flipH="1">
            <a:off x="4933741" y="3195376"/>
            <a:ext cx="170822" cy="895064"/>
          </a:xfrm>
          <a:prstGeom prst="straightConnector1">
            <a:avLst/>
          </a:prstGeom>
          <a:ln>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564868" y="3622811"/>
            <a:ext cx="1749903" cy="276999"/>
          </a:xfrm>
          <a:prstGeom prst="rect">
            <a:avLst/>
          </a:prstGeom>
          <a:noFill/>
        </p:spPr>
        <p:txBody>
          <a:bodyPr wrap="none" lIns="0" tIns="0" rIns="0" bIns="0" rtlCol="0">
            <a:spAutoFit/>
          </a:bodyPr>
          <a:lstStyle/>
          <a:p>
            <a:pPr algn="ctr"/>
            <a:r>
              <a:rPr lang="en-US" spc="-70" dirty="0" smtClean="0">
                <a:gradFill>
                  <a:gsLst>
                    <a:gs pos="2917">
                      <a:schemeClr val="bg2"/>
                    </a:gs>
                    <a:gs pos="95000">
                      <a:schemeClr val="bg2"/>
                    </a:gs>
                  </a:gsLst>
                  <a:lin ang="5400000" scaled="0"/>
                </a:gradFill>
              </a:rPr>
              <a:t>Response returned</a:t>
            </a:r>
          </a:p>
        </p:txBody>
      </p:sp>
    </p:spTree>
    <p:extLst>
      <p:ext uri="{BB962C8B-B14F-4D97-AF65-F5344CB8AC3E}">
        <p14:creationId xmlns:p14="http://schemas.microsoft.com/office/powerpoint/2010/main" val="281063296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655289"/>
          </a:xfrm>
        </p:spPr>
        <p:txBody>
          <a:bodyPr/>
          <a:lstStyle/>
          <a:p>
            <a:r>
              <a:rPr lang="en-US" dirty="0"/>
              <a:t>Identity and Access Management for the cloud</a:t>
            </a:r>
          </a:p>
          <a:p>
            <a:r>
              <a:rPr lang="en-US" dirty="0"/>
              <a:t>Can create new directories or manage existing ones in Azure subscription</a:t>
            </a:r>
          </a:p>
          <a:p>
            <a:r>
              <a:rPr lang="en-US" dirty="0"/>
              <a:t>Used by </a:t>
            </a:r>
            <a:r>
              <a:rPr lang="en-US" dirty="0" smtClean="0"/>
              <a:t>Office 365 </a:t>
            </a:r>
            <a:r>
              <a:rPr lang="en-US" dirty="0"/>
              <a:t>for authentication</a:t>
            </a:r>
          </a:p>
          <a:p>
            <a:r>
              <a:rPr lang="en-US" dirty="0"/>
              <a:t>Used by Azure for user authentication and application authorization</a:t>
            </a:r>
          </a:p>
          <a:p>
            <a:endParaRPr lang="en-US" dirty="0"/>
          </a:p>
        </p:txBody>
      </p:sp>
      <p:sp>
        <p:nvSpPr>
          <p:cNvPr id="3" name="Title 2"/>
          <p:cNvSpPr>
            <a:spLocks noGrp="1"/>
          </p:cNvSpPr>
          <p:nvPr>
            <p:ph type="title"/>
          </p:nvPr>
        </p:nvSpPr>
        <p:spPr/>
        <p:txBody>
          <a:bodyPr/>
          <a:lstStyle/>
          <a:p>
            <a:r>
              <a:rPr lang="en-US" dirty="0" smtClean="0"/>
              <a:t>Azure Active Directory</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7</a:t>
            </a:fld>
            <a:endParaRPr lang="en-US" dirty="0"/>
          </a:p>
        </p:txBody>
      </p:sp>
    </p:spTree>
    <p:extLst>
      <p:ext uri="{BB962C8B-B14F-4D97-AF65-F5344CB8AC3E}">
        <p14:creationId xmlns:p14="http://schemas.microsoft.com/office/powerpoint/2010/main" val="482045403"/>
      </p:ext>
    </p:extLst>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Programming the </a:t>
            </a:r>
            <a:r>
              <a:rPr lang="en-US" dirty="0" err="1" smtClean="0"/>
              <a:t>OAuth</a:t>
            </a:r>
            <a:r>
              <a:rPr lang="en-US" dirty="0" smtClean="0"/>
              <a:t> Controller</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70</a:t>
            </a:fld>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11" y="1570876"/>
            <a:ext cx="11485019" cy="3161897"/>
          </a:xfrm>
          <a:prstGeom prst="rect">
            <a:avLst/>
          </a:prstGeom>
        </p:spPr>
      </p:pic>
    </p:spTree>
    <p:extLst>
      <p:ext uri="{BB962C8B-B14F-4D97-AF65-F5344CB8AC3E}">
        <p14:creationId xmlns:p14="http://schemas.microsoft.com/office/powerpoint/2010/main" val="1078316392"/>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err="1" smtClean="0"/>
              <a:t>Oauth</a:t>
            </a:r>
            <a:r>
              <a:rPr lang="en-US" dirty="0" smtClean="0"/>
              <a:t> Controller</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384165006"/>
      </p:ext>
    </p:extLst>
  </p:cSld>
  <p:clrMapOvr>
    <a:masterClrMapping/>
  </p:clrMapOvr>
  <p:transition>
    <p:fade/>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r>
              <a:rPr lang="en-US" dirty="0" smtClean="0"/>
              <a:t>Authorization Code Flow</a:t>
            </a:r>
            <a:br>
              <a:rPr lang="en-US" dirty="0" smtClean="0"/>
            </a:br>
            <a:r>
              <a:rPr lang="en-US" dirty="0" smtClean="0"/>
              <a:t>Client Credentials Flow</a:t>
            </a:r>
            <a:endParaRPr lang="en-US" dirty="0"/>
          </a:p>
        </p:txBody>
      </p:sp>
      <p:sp>
        <p:nvSpPr>
          <p:cNvPr id="9" name="Subtitle 8"/>
          <p:cNvSpPr>
            <a:spLocks noGrp="1"/>
          </p:cNvSpPr>
          <p:nvPr>
            <p:ph type="subTitle" idx="1"/>
          </p:nvPr>
        </p:nvSpPr>
        <p:spPr/>
        <p:txBody>
          <a:bodyPr/>
          <a:lstStyle/>
          <a:p>
            <a:r>
              <a:rPr lang="en-US" dirty="0" err="1" smtClean="0"/>
              <a:t>OAuth</a:t>
            </a:r>
            <a:r>
              <a:rPr lang="en-US" dirty="0" smtClean="0"/>
              <a:t> Flows</a:t>
            </a:r>
            <a:endParaRPr lang="en-US" dirty="0"/>
          </a:p>
        </p:txBody>
      </p:sp>
    </p:spTree>
    <p:extLst>
      <p:ext uri="{BB962C8B-B14F-4D97-AF65-F5344CB8AC3E}">
        <p14:creationId xmlns:p14="http://schemas.microsoft.com/office/powerpoint/2010/main" val="765326717"/>
      </p:ext>
    </p:extLst>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Obtain Access Tokens with OAuth Flows</a:t>
            </a:r>
            <a:endParaRPr lang="en-US" dirty="0"/>
          </a:p>
        </p:txBody>
      </p:sp>
      <p:sp>
        <p:nvSpPr>
          <p:cNvPr id="2" name="Text Placeholder 1"/>
          <p:cNvSpPr>
            <a:spLocks noGrp="1"/>
          </p:cNvSpPr>
          <p:nvPr>
            <p:ph type="body" sz="quarter" idx="10"/>
          </p:nvPr>
        </p:nvSpPr>
        <p:spPr/>
        <p:txBody>
          <a:bodyPr/>
          <a:lstStyle/>
          <a:p>
            <a:r>
              <a:rPr lang="en-US" smtClean="0"/>
              <a:t>Obtain access tokens using different defined “OAuth Flows”</a:t>
            </a:r>
          </a:p>
          <a:p>
            <a:pPr lvl="1"/>
            <a:r>
              <a:rPr lang="en-US" smtClean="0"/>
              <a:t>Multiple flows defined in OAuth 2.0 spec</a:t>
            </a:r>
          </a:p>
          <a:p>
            <a:pPr lvl="1"/>
            <a:r>
              <a:rPr lang="en-US" smtClean="0"/>
              <a:t>Both the Issuer &amp; Resource must support the flow to use it</a:t>
            </a:r>
          </a:p>
          <a:p>
            <a:r>
              <a:rPr lang="en-US" smtClean="0"/>
              <a:t>Flow Options with Office 365 &amp; Azure AD</a:t>
            </a:r>
          </a:p>
          <a:p>
            <a:pPr lvl="1"/>
            <a:r>
              <a:rPr lang="en-US" smtClean="0"/>
              <a:t>Authorization Code Flow</a:t>
            </a:r>
          </a:p>
          <a:p>
            <a:pPr lvl="1"/>
            <a:r>
              <a:rPr lang="en-US" smtClean="0"/>
              <a:t>Client Credentials Flow (App only)</a:t>
            </a:r>
          </a:p>
          <a:p>
            <a:pPr lvl="1"/>
            <a:r>
              <a:rPr lang="en-US" smtClean="0"/>
              <a:t>Implicit Flow</a:t>
            </a:r>
            <a:endParaRPr lang="en-US" dirty="0"/>
          </a:p>
        </p:txBody>
      </p:sp>
    </p:spTree>
    <p:extLst>
      <p:ext uri="{BB962C8B-B14F-4D97-AF65-F5344CB8AC3E}">
        <p14:creationId xmlns:p14="http://schemas.microsoft.com/office/powerpoint/2010/main" val="1451042659"/>
      </p:ext>
    </p:extLst>
  </p:cSld>
  <p:clrMapOvr>
    <a:masterClrMapping/>
  </p:clrMapOvr>
  <p:transition>
    <p:fade/>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Authorization Code Flow</a:t>
            </a:r>
            <a:endParaRPr lang="en-US" dirty="0"/>
          </a:p>
        </p:txBody>
      </p:sp>
      <p:sp>
        <p:nvSpPr>
          <p:cNvPr id="2" name="Text Placeholder 1"/>
          <p:cNvSpPr>
            <a:spLocks noGrp="1"/>
          </p:cNvSpPr>
          <p:nvPr>
            <p:ph type="body" sz="quarter" idx="10"/>
          </p:nvPr>
        </p:nvSpPr>
        <p:spPr/>
        <p:txBody>
          <a:bodyPr/>
          <a:lstStyle/>
          <a:p>
            <a:r>
              <a:rPr lang="en-US" smtClean="0"/>
              <a:t>Most common</a:t>
            </a:r>
          </a:p>
          <a:p>
            <a:r>
              <a:rPr lang="en-US" smtClean="0"/>
              <a:t>Very secure - application never gets user’s creds</a:t>
            </a:r>
          </a:p>
          <a:p>
            <a:r>
              <a:rPr lang="en-US" smtClean="0"/>
              <a:t>Flow described:</a:t>
            </a:r>
          </a:p>
          <a:p>
            <a:pPr lvl="1"/>
            <a:r>
              <a:rPr lang="en-US" smtClean="0"/>
              <a:t>Web app redirects user to Azure AD to login</a:t>
            </a:r>
          </a:p>
          <a:p>
            <a:pPr lvl="1"/>
            <a:r>
              <a:rPr lang="en-US" smtClean="0"/>
              <a:t>Upon successful login, Azure AD redirects user back to web app with an authorization code</a:t>
            </a:r>
          </a:p>
          <a:p>
            <a:pPr lvl="1"/>
            <a:r>
              <a:rPr lang="en-US" smtClean="0"/>
              <a:t>Web app uses this code to request access token on behalf of user</a:t>
            </a:r>
          </a:p>
          <a:p>
            <a:r>
              <a:rPr lang="en-US" smtClean="0"/>
              <a:t>Scenarios:</a:t>
            </a:r>
          </a:p>
          <a:p>
            <a:pPr lvl="1"/>
            <a:r>
              <a:rPr lang="en-US" smtClean="0"/>
              <a:t>Web applications that use federated logins</a:t>
            </a:r>
          </a:p>
          <a:p>
            <a:pPr lvl="1"/>
            <a:r>
              <a:rPr lang="en-US" smtClean="0"/>
              <a:t>User interaction present</a:t>
            </a:r>
            <a:endParaRPr lang="en-US" dirty="0"/>
          </a:p>
        </p:txBody>
      </p:sp>
    </p:spTree>
    <p:extLst>
      <p:ext uri="{BB962C8B-B14F-4D97-AF65-F5344CB8AC3E}">
        <p14:creationId xmlns:p14="http://schemas.microsoft.com/office/powerpoint/2010/main" val="1868423919"/>
      </p:ext>
    </p:extLst>
  </p:cSld>
  <p:clrMapOvr>
    <a:masterClrMapping/>
  </p:clrMapOvr>
  <p:transition>
    <p:fade/>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Client Credentials Flow (aka: App Only)</a:t>
            </a:r>
            <a:endParaRPr lang="en-US" dirty="0"/>
          </a:p>
        </p:txBody>
      </p:sp>
      <p:sp>
        <p:nvSpPr>
          <p:cNvPr id="2" name="Text Placeholder 1"/>
          <p:cNvSpPr>
            <a:spLocks noGrp="1"/>
          </p:cNvSpPr>
          <p:nvPr>
            <p:ph type="body" sz="quarter" idx="10"/>
          </p:nvPr>
        </p:nvSpPr>
        <p:spPr/>
        <p:txBody>
          <a:bodyPr/>
          <a:lstStyle/>
          <a:p>
            <a:r>
              <a:rPr lang="en-US" smtClean="0"/>
              <a:t>Very powerful</a:t>
            </a:r>
          </a:p>
          <a:p>
            <a:r>
              <a:rPr lang="en-US" smtClean="0"/>
              <a:t>Requires global tenant admin consent</a:t>
            </a:r>
          </a:p>
          <a:p>
            <a:pPr lvl="1"/>
            <a:r>
              <a:rPr lang="en-US" smtClean="0"/>
              <a:t>Not user consent</a:t>
            </a:r>
          </a:p>
          <a:p>
            <a:r>
              <a:rPr lang="en-US" smtClean="0"/>
              <a:t>Flow described:</a:t>
            </a:r>
          </a:p>
          <a:p>
            <a:pPr lvl="1"/>
            <a:r>
              <a:rPr lang="en-US" smtClean="0"/>
              <a:t>App configured with the public part of a certificate</a:t>
            </a:r>
          </a:p>
          <a:p>
            <a:pPr lvl="1"/>
            <a:r>
              <a:rPr lang="en-US" smtClean="0"/>
              <a:t>App submits an encrypted request to the issuer requesting access token</a:t>
            </a:r>
          </a:p>
          <a:p>
            <a:pPr lvl="1"/>
            <a:r>
              <a:rPr lang="en-US" smtClean="0"/>
              <a:t>Issuer returns access token back to requestor</a:t>
            </a:r>
          </a:p>
          <a:p>
            <a:r>
              <a:rPr lang="en-US" smtClean="0"/>
              <a:t>Scenarios:</a:t>
            </a:r>
          </a:p>
          <a:p>
            <a:pPr lvl="1"/>
            <a:r>
              <a:rPr lang="en-US" smtClean="0"/>
              <a:t>App only rights</a:t>
            </a:r>
          </a:p>
          <a:p>
            <a:pPr lvl="1"/>
            <a:r>
              <a:rPr lang="en-US" smtClean="0"/>
              <a:t>Zero user interaction</a:t>
            </a:r>
          </a:p>
          <a:p>
            <a:pPr lvl="1"/>
            <a:r>
              <a:rPr lang="en-US" smtClean="0"/>
              <a:t>Service / daemon processes</a:t>
            </a:r>
            <a:endParaRPr lang="en-US" dirty="0"/>
          </a:p>
        </p:txBody>
      </p:sp>
    </p:spTree>
    <p:extLst>
      <p:ext uri="{BB962C8B-B14F-4D97-AF65-F5344CB8AC3E}">
        <p14:creationId xmlns:p14="http://schemas.microsoft.com/office/powerpoint/2010/main" val="592456289"/>
      </p:ext>
    </p:extLst>
  </p:cSld>
  <p:clrMapOvr>
    <a:masterClrMapping/>
  </p:clrMapOvr>
  <p:transition>
    <p:fade/>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Client Credentials Flow</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105629391"/>
      </p:ext>
    </p:extLst>
  </p:cSld>
  <p:clrMapOvr>
    <a:masterClrMapping/>
  </p:clrMapOvr>
  <p:transition>
    <p:fade/>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a:t>Azure Active Directory</a:t>
            </a:r>
          </a:p>
          <a:p>
            <a:r>
              <a:rPr lang="en-US" dirty="0" err="1"/>
              <a:t>OAuth</a:t>
            </a:r>
            <a:r>
              <a:rPr lang="en-US" dirty="0"/>
              <a:t> Primer</a:t>
            </a:r>
          </a:p>
          <a:p>
            <a:r>
              <a:rPr lang="en-US" dirty="0"/>
              <a:t>Development </a:t>
            </a:r>
            <a:r>
              <a:rPr lang="en-US" dirty="0" smtClean="0"/>
              <a:t>Scenarios</a:t>
            </a:r>
          </a:p>
          <a:p>
            <a:r>
              <a:rPr lang="en-US" dirty="0" err="1" smtClean="0"/>
              <a:t>OAuth</a:t>
            </a:r>
            <a:r>
              <a:rPr lang="en-US" dirty="0" smtClean="0"/>
              <a:t> Flows</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322992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48908" y="1117600"/>
            <a:ext cx="4157099" cy="967797"/>
          </a:xfrm>
          <a:prstGeom prst="rect">
            <a:avLst/>
          </a:prstGeom>
          <a:noFill/>
        </p:spPr>
        <p:txBody>
          <a:bodyPr wrap="none" lIns="179090" tIns="143271" rIns="179090" bIns="143271" rtlCol="0">
            <a:spAutoFit/>
          </a:bodyPr>
          <a:lstStyle/>
          <a:p>
            <a:pPr defTabSz="913561">
              <a:lnSpc>
                <a:spcPct val="90000"/>
              </a:lnSpc>
              <a:spcAft>
                <a:spcPts val="588"/>
              </a:spcAft>
            </a:pPr>
            <a:r>
              <a:rPr lang="en-US" sz="4900" dirty="0">
                <a:solidFill>
                  <a:srgbClr val="FF0000"/>
                </a:solidFill>
                <a:latin typeface="Segoe UI Light"/>
              </a:rPr>
              <a:t>dev.office.com</a:t>
            </a:r>
          </a:p>
        </p:txBody>
      </p:sp>
      <p:sp>
        <p:nvSpPr>
          <p:cNvPr id="5" name="TextBox 4"/>
          <p:cNvSpPr txBox="1"/>
          <p:nvPr/>
        </p:nvSpPr>
        <p:spPr>
          <a:xfrm>
            <a:off x="800449" y="3135614"/>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Explore </a:t>
            </a:r>
          </a:p>
          <a:p>
            <a:pPr defTabSz="566106"/>
            <a:r>
              <a:rPr lang="en-US" sz="2000" dirty="0">
                <a:solidFill>
                  <a:srgbClr val="FF0000"/>
                </a:solidFill>
                <a:cs typeface="Segoe UI" panose="020B0502040204020203" pitchFamily="34" charset="0"/>
              </a:rPr>
              <a:t>http</a:t>
            </a:r>
            <a:r>
              <a:rPr lang="en-US" sz="2000" dirty="0" smtClean="0">
                <a:solidFill>
                  <a:srgbClr val="FF0000"/>
                </a:solidFill>
                <a:cs typeface="Segoe UI" panose="020B0502040204020203" pitchFamily="34" charset="0"/>
              </a:rPr>
              <a:t>://</a:t>
            </a:r>
            <a:r>
              <a:rPr lang="en-US" sz="2000" dirty="0" err="1" smtClean="0">
                <a:solidFill>
                  <a:srgbClr val="FF0000"/>
                </a:solidFill>
                <a:cs typeface="Segoe UI" panose="020B0502040204020203" pitchFamily="34" charset="0"/>
              </a:rPr>
              <a:t>apisandbox.msdn.microsoft.com</a:t>
            </a:r>
            <a:endParaRPr lang="en-US" sz="2000" dirty="0">
              <a:solidFill>
                <a:srgbClr val="FF0000"/>
              </a:solidFill>
              <a:cs typeface="Segoe UI" panose="020B0502040204020203" pitchFamily="34" charset="0"/>
            </a:endParaRPr>
          </a:p>
        </p:txBody>
      </p:sp>
      <p:sp>
        <p:nvSpPr>
          <p:cNvPr id="6" name="TextBox 5"/>
          <p:cNvSpPr txBox="1"/>
          <p:nvPr/>
        </p:nvSpPr>
        <p:spPr>
          <a:xfrm>
            <a:off x="769628" y="2108955"/>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Sign up</a:t>
            </a:r>
          </a:p>
          <a:p>
            <a:pPr defTabSz="566106"/>
            <a:r>
              <a:rPr lang="en-US" sz="2000" dirty="0">
                <a:solidFill>
                  <a:srgbClr val="FF0000"/>
                </a:solidFill>
                <a:cs typeface="Segoe UI" panose="020B0502040204020203" pitchFamily="34" charset="0"/>
              </a:rPr>
              <a:t>http://</a:t>
            </a:r>
            <a:r>
              <a:rPr lang="en-US" sz="2000" dirty="0" err="1" smtClean="0">
                <a:solidFill>
                  <a:srgbClr val="FF0000"/>
                </a:solidFill>
                <a:cs typeface="Segoe UI" panose="020B0502040204020203" pitchFamily="34" charset="0"/>
              </a:rPr>
              <a:t>dev.office.com</a:t>
            </a:r>
            <a:r>
              <a:rPr lang="en-US" sz="2000" dirty="0" smtClean="0">
                <a:solidFill>
                  <a:srgbClr val="FF0000"/>
                </a:solidFill>
                <a:cs typeface="Segoe UI" panose="020B0502040204020203" pitchFamily="34" charset="0"/>
              </a:rPr>
              <a:t>/getting-started</a:t>
            </a:r>
            <a:endParaRPr lang="en-US" sz="2000" dirty="0">
              <a:solidFill>
                <a:srgbClr val="FF0000"/>
              </a:solidFill>
              <a:cs typeface="Segoe UI" panose="020B0502040204020203" pitchFamily="34" charset="0"/>
            </a:endParaRPr>
          </a:p>
        </p:txBody>
      </p:sp>
      <p:sp>
        <p:nvSpPr>
          <p:cNvPr id="7" name="TextBox 6"/>
          <p:cNvSpPr txBox="1"/>
          <p:nvPr/>
        </p:nvSpPr>
        <p:spPr>
          <a:xfrm>
            <a:off x="748908" y="4249147"/>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Get trained</a:t>
            </a:r>
            <a:br>
              <a:rPr lang="en-US" sz="3529" dirty="0">
                <a:solidFill>
                  <a:srgbClr val="FF0000"/>
                </a:solidFill>
                <a:latin typeface="Segoe UI Light" panose="020B0502040204020203" pitchFamily="34" charset="0"/>
                <a:cs typeface="Segoe UI Light" panose="020B0502040204020203" pitchFamily="34" charset="0"/>
              </a:rPr>
            </a:br>
            <a:r>
              <a:rPr lang="en-US" sz="2000" dirty="0">
                <a:solidFill>
                  <a:srgbClr val="FF0000"/>
                </a:solidFill>
                <a:cs typeface="Segoe UI" panose="020B0502040204020203" pitchFamily="34" charset="0"/>
              </a:rPr>
              <a:t>http://dev.office.com/training</a:t>
            </a:r>
          </a:p>
        </p:txBody>
      </p:sp>
      <p:grpSp>
        <p:nvGrpSpPr>
          <p:cNvPr id="9" name="Group 8"/>
          <p:cNvGrpSpPr/>
          <p:nvPr/>
        </p:nvGrpSpPr>
        <p:grpSpPr>
          <a:xfrm>
            <a:off x="7239621" y="1202109"/>
            <a:ext cx="4239452" cy="3772489"/>
            <a:chOff x="1503299" y="914400"/>
            <a:chExt cx="1685883" cy="1500188"/>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83" tIns="44792" rIns="89583" bIns="44792" numCol="1" anchor="t" anchorCtr="0" compatLnSpc="1">
              <a:prstTxWarp prst="textNoShape">
                <a:avLst/>
              </a:prstTxWarp>
              <a:noAutofit/>
            </a:bodyPr>
            <a:lstStyle/>
            <a:p>
              <a:pPr defTabSz="913818"/>
              <a:endParaRPr lang="en-US" sz="1763">
                <a:solidFill>
                  <a:srgbClr val="FFFFFF"/>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14" name="Group 13"/>
          <p:cNvGrpSpPr/>
          <p:nvPr/>
        </p:nvGrpSpPr>
        <p:grpSpPr>
          <a:xfrm>
            <a:off x="5781823" y="2768990"/>
            <a:ext cx="4032535" cy="2610798"/>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65" name="Group 64"/>
          <p:cNvGrpSpPr/>
          <p:nvPr/>
        </p:nvGrpSpPr>
        <p:grpSpPr>
          <a:xfrm>
            <a:off x="10472195" y="3738762"/>
            <a:ext cx="817744" cy="1512988"/>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15" name="Picture 114"/>
            <p:cNvPicPr>
              <a:picLocks noChangeAspect="1"/>
            </p:cNvPicPr>
            <p:nvPr/>
          </p:nvPicPr>
          <p:blipFill rotWithShape="1">
            <a:blip r:embed="rId4">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14140076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3.33333E-6 L 8.33333E-7 -3.33333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Feedback</a:t>
            </a:r>
            <a:endParaRPr lang="en-US" dirty="0"/>
          </a:p>
        </p:txBody>
      </p:sp>
      <p:sp>
        <p:nvSpPr>
          <p:cNvPr id="2" name="Text Placeholder 1"/>
          <p:cNvSpPr>
            <a:spLocks noGrp="1"/>
          </p:cNvSpPr>
          <p:nvPr>
            <p:ph type="body" sz="quarter" idx="11"/>
          </p:nvPr>
        </p:nvSpPr>
        <p:spPr>
          <a:xfrm>
            <a:off x="1474185" y="1233814"/>
            <a:ext cx="4677995" cy="5339165"/>
          </a:xfrm>
        </p:spPr>
        <p:txBody>
          <a:bodyPr/>
          <a:lstStyle/>
          <a:p>
            <a:pPr>
              <a:spcBef>
                <a:spcPts val="588"/>
              </a:spcBef>
              <a:spcAft>
                <a:spcPts val="588"/>
              </a:spcAft>
            </a:pPr>
            <a:r>
              <a:rPr lang="en-US" dirty="0" smtClean="0"/>
              <a:t>Office 365 Network</a:t>
            </a:r>
            <a:br>
              <a:rPr lang="en-US" dirty="0" smtClean="0"/>
            </a:br>
            <a:r>
              <a:rPr lang="en-US" sz="2400" dirty="0" smtClean="0"/>
              <a:t>Share you best practices and join conversations</a:t>
            </a:r>
            <a:r>
              <a:rPr lang="en-US" dirty="0" smtClean="0"/>
              <a:t/>
            </a:r>
            <a:br>
              <a:rPr lang="en-US" dirty="0" smtClean="0"/>
            </a:br>
            <a:r>
              <a:rPr lang="en-US" dirty="0"/>
              <a:t/>
            </a:r>
            <a:br>
              <a:rPr lang="en-US" dirty="0"/>
            </a:br>
            <a:r>
              <a:rPr lang="en-US" sz="2400" dirty="0" smtClean="0">
                <a:hlinkClick r:id="rId2"/>
              </a:rPr>
              <a:t>https</a:t>
            </a:r>
            <a:r>
              <a:rPr lang="en-US" sz="2400" dirty="0">
                <a:hlinkClick r:id="rId2"/>
              </a:rPr>
              <a:t>://</a:t>
            </a:r>
            <a:r>
              <a:rPr lang="en-US" sz="2400" dirty="0" smtClean="0">
                <a:hlinkClick r:id="rId2"/>
              </a:rPr>
              <a:t>www.yammer.com/itpronetwork</a:t>
            </a:r>
            <a:r>
              <a:rPr lang="en-US" sz="2400" dirty="0" smtClean="0"/>
              <a:t> </a:t>
            </a:r>
          </a:p>
          <a:p>
            <a:pPr>
              <a:spcBef>
                <a:spcPts val="2941"/>
              </a:spcBef>
              <a:spcAft>
                <a:spcPts val="588"/>
              </a:spcAft>
            </a:pPr>
            <a:r>
              <a:rPr lang="en-US" dirty="0" err="1" smtClean="0"/>
              <a:t>Stackoverflow</a:t>
            </a:r>
            <a:r>
              <a:rPr lang="en-US" dirty="0"/>
              <a:t/>
            </a:r>
            <a:br>
              <a:rPr lang="en-US" dirty="0"/>
            </a:br>
            <a:r>
              <a:rPr lang="en-US" sz="2400" dirty="0" smtClean="0"/>
              <a:t>Ask deep technical questions to a world-wide set of developers</a:t>
            </a:r>
          </a:p>
          <a:p>
            <a:pPr>
              <a:spcBef>
                <a:spcPts val="2941"/>
              </a:spcBef>
              <a:spcAft>
                <a:spcPts val="588"/>
              </a:spcAft>
            </a:pPr>
            <a:r>
              <a:rPr lang="en-US" sz="2400" dirty="0">
                <a:hlinkClick r:id="rId3"/>
              </a:rPr>
              <a:t>http://</a:t>
            </a:r>
            <a:r>
              <a:rPr lang="en-US" sz="2400" dirty="0" smtClean="0">
                <a:hlinkClick r:id="rId3"/>
              </a:rPr>
              <a:t>stackoverflow.com/questions/tagged/ms-office</a:t>
            </a:r>
            <a:r>
              <a:rPr lang="en-US" sz="2400" dirty="0" smtClean="0"/>
              <a:t> </a:t>
            </a:r>
            <a:endParaRPr lang="en-US" sz="2400" dirty="0"/>
          </a:p>
          <a:p>
            <a:pPr>
              <a:spcBef>
                <a:spcPts val="588"/>
              </a:spcBef>
              <a:spcAft>
                <a:spcPts val="588"/>
              </a:spcAft>
            </a:pPr>
            <a:endParaRPr lang="en-US" sz="1961" dirty="0"/>
          </a:p>
          <a:p>
            <a:pPr>
              <a:spcBef>
                <a:spcPts val="588"/>
              </a:spcBef>
              <a:spcAft>
                <a:spcPts val="588"/>
              </a:spcAft>
            </a:pPr>
            <a:endParaRPr lang="en-US" dirty="0"/>
          </a:p>
        </p:txBody>
      </p:sp>
      <p:pic>
        <p:nvPicPr>
          <p:cNvPr id="5" name="Picture 4"/>
          <p:cNvPicPr>
            <a:picLocks noChangeAspect="1"/>
          </p:cNvPicPr>
          <p:nvPr/>
        </p:nvPicPr>
        <p:blipFill>
          <a:blip r:embed="rId4"/>
          <a:stretch>
            <a:fillRect/>
          </a:stretch>
        </p:blipFill>
        <p:spPr>
          <a:xfrm>
            <a:off x="393600" y="1870918"/>
            <a:ext cx="895481" cy="750825"/>
          </a:xfrm>
          <a:prstGeom prst="rect">
            <a:avLst/>
          </a:prstGeom>
        </p:spPr>
      </p:pic>
      <p:pic>
        <p:nvPicPr>
          <p:cNvPr id="10" name="Picture 9"/>
          <p:cNvPicPr>
            <a:picLocks noChangeAspect="1"/>
          </p:cNvPicPr>
          <p:nvPr/>
        </p:nvPicPr>
        <p:blipFill>
          <a:blip r:embed="rId5"/>
          <a:stretch>
            <a:fillRect/>
          </a:stretch>
        </p:blipFill>
        <p:spPr>
          <a:xfrm>
            <a:off x="456206" y="2321966"/>
            <a:ext cx="770270" cy="980977"/>
          </a:xfrm>
          <a:prstGeom prst="rect">
            <a:avLst/>
          </a:prstGeom>
        </p:spPr>
      </p:pic>
      <p:pic>
        <p:nvPicPr>
          <p:cNvPr id="4" name="Picture 3"/>
          <p:cNvPicPr>
            <a:picLocks noChangeAspect="1"/>
          </p:cNvPicPr>
          <p:nvPr/>
        </p:nvPicPr>
        <p:blipFill rotWithShape="1">
          <a:blip r:embed="rId6"/>
          <a:srcRect r="79756"/>
          <a:stretch/>
        </p:blipFill>
        <p:spPr>
          <a:xfrm>
            <a:off x="456206" y="3637479"/>
            <a:ext cx="630577" cy="836633"/>
          </a:xfrm>
          <a:prstGeom prst="rect">
            <a:avLst/>
          </a:prstGeom>
        </p:spPr>
      </p:pic>
      <p:sp>
        <p:nvSpPr>
          <p:cNvPr id="11" name="Text Placeholder 1"/>
          <p:cNvSpPr txBox="1">
            <a:spLocks/>
          </p:cNvSpPr>
          <p:nvPr/>
        </p:nvSpPr>
        <p:spPr>
          <a:xfrm>
            <a:off x="7510830" y="1233813"/>
            <a:ext cx="4677995" cy="5339165"/>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3600" kern="1200" spc="-70" baseline="0">
                <a:gradFill>
                  <a:gsLst>
                    <a:gs pos="1250">
                      <a:schemeClr val="bg2"/>
                    </a:gs>
                    <a:gs pos="100000">
                      <a:schemeClr val="bg2"/>
                    </a:gs>
                  </a:gsLst>
                  <a:lin ang="5400000" scaled="0"/>
                </a:gradFill>
                <a:latin typeface="+mj-lt"/>
                <a:ea typeface="+mn-ea"/>
                <a:cs typeface="+mn-cs"/>
              </a:defRPr>
            </a:lvl1pPr>
            <a:lvl2pPr marL="28012"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961" kern="1200" spc="0" baseline="0">
                <a:gradFill>
                  <a:gsLst>
                    <a:gs pos="1250">
                      <a:schemeClr val="bg2"/>
                    </a:gs>
                    <a:gs pos="100000">
                      <a:schemeClr val="bg2"/>
                    </a:gs>
                  </a:gsLst>
                  <a:lin ang="5400000" scaled="0"/>
                </a:gradFill>
                <a:latin typeface="+mn-lt"/>
                <a:ea typeface="+mn-ea"/>
                <a:cs typeface="+mn-cs"/>
              </a:defRPr>
            </a:lvl2pPr>
            <a:lvl3pPr marL="21942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1961" kern="1200" spc="0" baseline="0">
                <a:gradFill>
                  <a:gsLst>
                    <a:gs pos="1250">
                      <a:schemeClr val="bg2"/>
                    </a:gs>
                    <a:gs pos="100000">
                      <a:schemeClr val="bg2"/>
                    </a:gs>
                  </a:gsLst>
                  <a:lin ang="5400000" scaled="0"/>
                </a:gradFill>
                <a:latin typeface="+mn-lt"/>
                <a:ea typeface="+mn-ea"/>
                <a:cs typeface="+mn-cs"/>
              </a:defRPr>
            </a:lvl3pPr>
            <a:lvl4pPr marL="466868"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765" kern="1200" spc="0" baseline="0">
                <a:gradFill>
                  <a:gsLst>
                    <a:gs pos="1250">
                      <a:schemeClr val="bg2"/>
                    </a:gs>
                    <a:gs pos="100000">
                      <a:schemeClr val="bg2"/>
                    </a:gs>
                  </a:gsLst>
                  <a:lin ang="5400000" scaled="0"/>
                </a:gradFill>
                <a:latin typeface="+mn-lt"/>
                <a:ea typeface="+mn-ea"/>
                <a:cs typeface="+mn-cs"/>
              </a:defRPr>
            </a:lvl4pPr>
            <a:lvl5pPr marL="725201"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1765"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941"/>
              </a:spcBef>
              <a:spcAft>
                <a:spcPts val="588"/>
              </a:spcAft>
            </a:pPr>
            <a:r>
              <a:rPr lang="en-US" dirty="0" err="1" smtClean="0"/>
              <a:t>UserVoice</a:t>
            </a:r>
            <a:r>
              <a:rPr lang="en-US" dirty="0" smtClean="0"/>
              <a:t/>
            </a:r>
            <a:br>
              <a:rPr lang="en-US" dirty="0" smtClean="0"/>
            </a:br>
            <a:r>
              <a:rPr lang="en-US" sz="2400" dirty="0" smtClean="0"/>
              <a:t>Provide suggestions of what you want in future versions</a:t>
            </a:r>
            <a:endParaRPr lang="en-US" sz="2400" dirty="0" smtClean="0">
              <a:latin typeface="+mn-lt"/>
            </a:endParaRPr>
          </a:p>
          <a:p>
            <a:pPr>
              <a:spcBef>
                <a:spcPts val="588"/>
              </a:spcBef>
              <a:spcAft>
                <a:spcPts val="588"/>
              </a:spcAft>
            </a:pPr>
            <a:endParaRPr lang="en-US" sz="2400" dirty="0" smtClean="0">
              <a:latin typeface="+mn-lt"/>
              <a:hlinkClick r:id="rId7"/>
            </a:endParaRPr>
          </a:p>
          <a:p>
            <a:pPr>
              <a:spcBef>
                <a:spcPts val="588"/>
              </a:spcBef>
              <a:spcAft>
                <a:spcPts val="588"/>
              </a:spcAft>
            </a:pPr>
            <a:r>
              <a:rPr lang="en-US" sz="2400" dirty="0">
                <a:latin typeface="+mn-lt"/>
                <a:hlinkClick r:id="rId8"/>
              </a:rPr>
              <a:t>http://officespdev.uservoice.com</a:t>
            </a:r>
            <a:r>
              <a:rPr lang="en-US" sz="2400" dirty="0" smtClean="0">
                <a:latin typeface="+mn-lt"/>
                <a:hlinkClick r:id="rId8"/>
              </a:rPr>
              <a:t>/</a:t>
            </a:r>
            <a:r>
              <a:rPr lang="en-US" sz="2400" dirty="0" smtClean="0">
                <a:latin typeface="+mn-lt"/>
              </a:rPr>
              <a:t> </a:t>
            </a:r>
            <a:endParaRPr lang="en-US" sz="1961" dirty="0" smtClean="0"/>
          </a:p>
          <a:p>
            <a:pPr>
              <a:spcBef>
                <a:spcPts val="588"/>
              </a:spcBef>
              <a:spcAft>
                <a:spcPts val="588"/>
              </a:spcAft>
            </a:pPr>
            <a:endParaRPr lang="en-US" dirty="0" smtClean="0"/>
          </a:p>
          <a:p>
            <a:pPr>
              <a:spcBef>
                <a:spcPts val="588"/>
              </a:spcBef>
              <a:spcAft>
                <a:spcPts val="588"/>
              </a:spcAft>
            </a:pPr>
            <a:endParaRPr lang="en-US" dirty="0"/>
          </a:p>
        </p:txBody>
      </p:sp>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74680" y="1870918"/>
            <a:ext cx="938180" cy="902095"/>
          </a:xfrm>
          <a:prstGeom prst="rect">
            <a:avLst/>
          </a:prstGeom>
        </p:spPr>
      </p:pic>
    </p:spTree>
    <p:extLst>
      <p:ext uri="{BB962C8B-B14F-4D97-AF65-F5344CB8AC3E}">
        <p14:creationId xmlns:p14="http://schemas.microsoft.com/office/powerpoint/2010/main" val="323972667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2300236"/>
          </a:xfrm>
        </p:spPr>
        <p:txBody>
          <a:bodyPr/>
          <a:lstStyle/>
          <a:p>
            <a:r>
              <a:rPr lang="en-US" dirty="0" smtClean="0"/>
              <a:t>Term for User Accounts in AAD</a:t>
            </a:r>
          </a:p>
          <a:p>
            <a:r>
              <a:rPr lang="en-US" dirty="0" smtClean="0"/>
              <a:t>Required to Access Microsoft Cloud Services</a:t>
            </a:r>
          </a:p>
          <a:p>
            <a:r>
              <a:rPr lang="en-US" dirty="0" smtClean="0"/>
              <a:t>Tenant-Based</a:t>
            </a:r>
          </a:p>
          <a:p>
            <a:endParaRPr lang="en-US" dirty="0"/>
          </a:p>
        </p:txBody>
      </p:sp>
      <p:sp>
        <p:nvSpPr>
          <p:cNvPr id="3" name="Title 2"/>
          <p:cNvSpPr>
            <a:spLocks noGrp="1"/>
          </p:cNvSpPr>
          <p:nvPr>
            <p:ph type="title"/>
          </p:nvPr>
        </p:nvSpPr>
        <p:spPr/>
        <p:txBody>
          <a:bodyPr/>
          <a:lstStyle/>
          <a:p>
            <a:r>
              <a:rPr lang="en-US" dirty="0" smtClean="0"/>
              <a:t>Organizational Accounts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7951" y="3008528"/>
            <a:ext cx="5767677" cy="3301837"/>
          </a:xfrm>
          <a:prstGeom prst="rect">
            <a:avLst/>
          </a:prstGeom>
        </p:spPr>
      </p:pic>
    </p:spTree>
    <p:extLst>
      <p:ext uri="{BB962C8B-B14F-4D97-AF65-F5344CB8AC3E}">
        <p14:creationId xmlns:p14="http://schemas.microsoft.com/office/powerpoint/2010/main" val="2742330534"/>
      </p:ext>
    </p:extLst>
  </p:cSld>
  <p:clrMapOvr>
    <a:masterClrMapping/>
  </p:clrMapOvr>
  <p:transition>
    <p:fade/>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2012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10822611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1" y="1228343"/>
            <a:ext cx="11149013" cy="5171214"/>
          </a:xfrm>
        </p:spPr>
        <p:txBody>
          <a:bodyPr/>
          <a:lstStyle/>
          <a:p>
            <a:r>
              <a:rPr lang="en-US" dirty="0"/>
              <a:t>Log into </a:t>
            </a:r>
            <a:r>
              <a:rPr lang="en-US" dirty="0" smtClean="0"/>
              <a:t>Microsoft </a:t>
            </a:r>
            <a:r>
              <a:rPr lang="en-US" dirty="0"/>
              <a:t>Azure subscription as </a:t>
            </a:r>
            <a:r>
              <a:rPr lang="en-US" dirty="0" smtClean="0"/>
              <a:t>administrator</a:t>
            </a:r>
            <a:endParaRPr lang="en-US" dirty="0"/>
          </a:p>
          <a:p>
            <a:r>
              <a:rPr lang="en-US" dirty="0"/>
              <a:t>Click on the Active Directory link.  </a:t>
            </a:r>
          </a:p>
          <a:p>
            <a:r>
              <a:rPr lang="en-US" dirty="0"/>
              <a:t>Click </a:t>
            </a:r>
            <a:r>
              <a:rPr lang="en-US" dirty="0" smtClean="0"/>
              <a:t>New&gt;Active Directory&gt;Directory&gt;Custom </a:t>
            </a:r>
            <a:r>
              <a:rPr lang="en-US" dirty="0"/>
              <a:t>Create</a:t>
            </a:r>
          </a:p>
          <a:p>
            <a:r>
              <a:rPr lang="en-US" dirty="0"/>
              <a:t>Select to Add an Existing Directory</a:t>
            </a:r>
          </a:p>
          <a:p>
            <a:r>
              <a:rPr lang="en-US" dirty="0"/>
              <a:t>Follow the steps to add an existing directory</a:t>
            </a:r>
          </a:p>
          <a:p>
            <a:endParaRPr lang="en-US" dirty="0"/>
          </a:p>
        </p:txBody>
      </p:sp>
      <p:sp>
        <p:nvSpPr>
          <p:cNvPr id="3" name="Title 2"/>
          <p:cNvSpPr>
            <a:spLocks noGrp="1"/>
          </p:cNvSpPr>
          <p:nvPr>
            <p:ph type="title"/>
          </p:nvPr>
        </p:nvSpPr>
        <p:spPr/>
        <p:txBody>
          <a:bodyPr/>
          <a:lstStyle/>
          <a:p>
            <a:r>
              <a:rPr lang="en-US" dirty="0" smtClean="0"/>
              <a:t>Link Office 365 and Azure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9</a:t>
            </a:fld>
            <a:endParaRPr lang="en-US" dirty="0"/>
          </a:p>
        </p:txBody>
      </p:sp>
    </p:spTree>
    <p:extLst>
      <p:ext uri="{BB962C8B-B14F-4D97-AF65-F5344CB8AC3E}">
        <p14:creationId xmlns:p14="http://schemas.microsoft.com/office/powerpoint/2010/main" val="2154513645"/>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7258</Words>
  <Application>Microsoft Macintosh PowerPoint</Application>
  <PresentationFormat>Custom</PresentationFormat>
  <Paragraphs>799</Paragraphs>
  <Slides>80</Slides>
  <Notes>37</Notes>
  <HiddenSlides>1</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80</vt:i4>
      </vt:variant>
    </vt:vector>
  </HeadingPairs>
  <TitlesOfParts>
    <vt:vector size="92" baseType="lpstr">
      <vt:lpstr>Calibri</vt:lpstr>
      <vt:lpstr>Consolas</vt:lpstr>
      <vt:lpstr>Courier New</vt:lpstr>
      <vt:lpstr>Lucida Console</vt:lpstr>
      <vt:lpstr>Segoe UI</vt:lpstr>
      <vt:lpstr>Segoe UI Light</vt:lpstr>
      <vt:lpstr>Segoe UI Semibold</vt:lpstr>
      <vt:lpstr>Wingdings</vt:lpstr>
      <vt:lpstr>Arial</vt:lpstr>
      <vt:lpstr>5-30055_Office Template 2012 - 16x9 - White Background</vt:lpstr>
      <vt:lpstr>5-30055_Office Template 2012 - 16x9 - Colored Accent Slides</vt:lpstr>
      <vt:lpstr>2_TEE14 Speaker PPT Template</vt:lpstr>
      <vt:lpstr>Office 365 Development</vt:lpstr>
      <vt:lpstr>Course Agenda</vt:lpstr>
      <vt:lpstr>Deep Dive into Security and OAuth</vt:lpstr>
      <vt:lpstr>Agenda </vt:lpstr>
      <vt:lpstr>Vision</vt:lpstr>
      <vt:lpstr>Azure Active Directory</vt:lpstr>
      <vt:lpstr>Azure Active Directory</vt:lpstr>
      <vt:lpstr>Organizational Accounts</vt:lpstr>
      <vt:lpstr>Link Office 365 and Azure</vt:lpstr>
      <vt:lpstr>User Authentication</vt:lpstr>
      <vt:lpstr>User Authentication</vt:lpstr>
      <vt:lpstr>User Authentication</vt:lpstr>
      <vt:lpstr>User Authentication</vt:lpstr>
      <vt:lpstr>User Authentication</vt:lpstr>
      <vt:lpstr>User Authentication</vt:lpstr>
      <vt:lpstr>User Authentication</vt:lpstr>
      <vt:lpstr>User Authentication</vt:lpstr>
      <vt:lpstr>OAuth Primer</vt:lpstr>
      <vt:lpstr>What is OAuth 2.0?</vt:lpstr>
      <vt:lpstr>OAuth 2.0 Actors</vt:lpstr>
      <vt:lpstr>OAuth 2.0 Actors in Office 365</vt:lpstr>
      <vt:lpstr>Application Principals</vt:lpstr>
      <vt:lpstr>OAuth 2.0 Tokens</vt:lpstr>
      <vt:lpstr>Bearer Tokens</vt:lpstr>
      <vt:lpstr>Development Scenarios</vt:lpstr>
      <vt:lpstr>Provider-Hosted Apps</vt:lpstr>
      <vt:lpstr>App Principals</vt:lpstr>
      <vt:lpstr>Registering a New App</vt:lpstr>
      <vt:lpstr>Provider-Hosted App Flow Scenario</vt:lpstr>
      <vt:lpstr>OAuth 2.0 Flow Provider-Hosted App</vt:lpstr>
      <vt:lpstr>OAuth 2.0 Flow Provider-Hosted App</vt:lpstr>
      <vt:lpstr>OAuth 2.0 Flow Provider-Hosted App</vt:lpstr>
      <vt:lpstr>OAuth 2.0 Flow Provider-Hosted App</vt:lpstr>
      <vt:lpstr>OAuth 2.0 Flow Provider-Hosted App</vt:lpstr>
      <vt:lpstr>OAuth 2.0 Flow Provider-Hosted App</vt:lpstr>
      <vt:lpstr>OAuth 2.0 Flow Provider-Hosted App</vt:lpstr>
      <vt:lpstr>OAuth 2.0 Flow Provider-Hosted App</vt:lpstr>
      <vt:lpstr>OAuth 2.0 Flow Provider-Hosted App</vt:lpstr>
      <vt:lpstr>OAuth 2.0 Flow Provider-Hosted App</vt:lpstr>
      <vt:lpstr>SharePointAcsContext Class</vt:lpstr>
      <vt:lpstr>Making REST Calls with OAuth</vt:lpstr>
      <vt:lpstr>Making CSOM Calls with OAuth</vt:lpstr>
      <vt:lpstr>PowerPoint Presentation</vt:lpstr>
      <vt:lpstr>Office 365 APIs</vt:lpstr>
      <vt:lpstr>Office 365 APIS Flow Scenario</vt:lpstr>
      <vt:lpstr>OAuth 2.0 Flow Office 365 APIs</vt:lpstr>
      <vt:lpstr>OAuth 2.0 Flow Office 365 APIs</vt:lpstr>
      <vt:lpstr>OAuth 2.0 Flow Office 365 APIs</vt:lpstr>
      <vt:lpstr>OAuth 2.0 Flow Office 365 APIs</vt:lpstr>
      <vt:lpstr>OAuth 2.0 Flow Office 365 APIs</vt:lpstr>
      <vt:lpstr>OAuth 2.0 Flow Office 365 APIs</vt:lpstr>
      <vt:lpstr>OAuth 2.0 Flow Office 365 APIs</vt:lpstr>
      <vt:lpstr>OAuth 2.0 Flow Office 365 APIs</vt:lpstr>
      <vt:lpstr>OAuth 2.0 Flow Office 365 APIs</vt:lpstr>
      <vt:lpstr>OAuth 2.0 Flow Office 365 APIs</vt:lpstr>
      <vt:lpstr>Office 365 discovery services</vt:lpstr>
      <vt:lpstr>Office 365 Clients</vt:lpstr>
      <vt:lpstr>PowerPoint Presentation</vt:lpstr>
      <vt:lpstr>OAuth Controller</vt:lpstr>
      <vt:lpstr>OAuth Controller class</vt:lpstr>
      <vt:lpstr>OAuth Controller Flow Scenario</vt:lpstr>
      <vt:lpstr>OAuth 2.0 Flow OAuth Controller</vt:lpstr>
      <vt:lpstr>OAuth 2.0 Flow OAuth Controller</vt:lpstr>
      <vt:lpstr>OAuth 2.0 Flow OAuth Controller</vt:lpstr>
      <vt:lpstr>OAuth 2.0 Flow OAuth Controller</vt:lpstr>
      <vt:lpstr>OAuth 2.0 Flow OAuth Controller</vt:lpstr>
      <vt:lpstr>OAuth 2.0 Flow OAuth Controller</vt:lpstr>
      <vt:lpstr>OAuth 2.0 Flow OAuth Controller</vt:lpstr>
      <vt:lpstr>OAuth 2.0 Flow OAuth Controller</vt:lpstr>
      <vt:lpstr>Programming the OAuth Controller</vt:lpstr>
      <vt:lpstr>PowerPoint Presentation</vt:lpstr>
      <vt:lpstr>Authorization Code Flow Client Credentials Flow</vt:lpstr>
      <vt:lpstr>Obtain Access Tokens with OAuth Flows</vt:lpstr>
      <vt:lpstr>Authorization Code Flow</vt:lpstr>
      <vt:lpstr>Client Credentials Flow (aka: App Only)</vt:lpstr>
      <vt:lpstr>PowerPoint Presentation</vt:lpstr>
      <vt:lpstr>Summary</vt:lpstr>
      <vt:lpstr>PowerPoint Presentation</vt:lpstr>
      <vt:lpstr>Feedback</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2015-07-07T21:10:20Z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